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0"/>
  </p:notesMasterIdLst>
  <p:sldIdLst>
    <p:sldId id="256" r:id="rId5"/>
    <p:sldId id="270" r:id="rId6"/>
    <p:sldId id="268" r:id="rId7"/>
    <p:sldId id="257" r:id="rId8"/>
    <p:sldId id="2169" r:id="rId9"/>
    <p:sldId id="2166" r:id="rId10"/>
    <p:sldId id="298" r:id="rId11"/>
    <p:sldId id="2168" r:id="rId12"/>
    <p:sldId id="2170" r:id="rId13"/>
    <p:sldId id="2171" r:id="rId14"/>
    <p:sldId id="2172" r:id="rId15"/>
    <p:sldId id="267" r:id="rId16"/>
    <p:sldId id="2173" r:id="rId17"/>
    <p:sldId id="269" r:id="rId18"/>
    <p:sldId id="27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ton, Cece" initials="WC" lastIdx="11" clrIdx="0">
    <p:extLst>
      <p:ext uri="{19B8F6BF-5375-455C-9EA6-DF929625EA0E}">
        <p15:presenceInfo xmlns:p15="http://schemas.microsoft.com/office/powerpoint/2012/main" userId="S::cwalton@vhb.com::e70f5bc9-2a96-4898-a4f9-6d88ad5372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785"/>
    <a:srgbClr val="7AB5D5"/>
    <a:srgbClr val="EAB7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47642F-31B2-40F2-B734-B9137DCA7663}" v="3" dt="2025-11-13T15:52:51.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07" d="100"/>
          <a:sy n="107" d="100"/>
        </p:scale>
        <p:origin x="4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ed S Winchenbach" userId="ee29f5f6-9d47-49fb-b4f1-785a74eac321" providerId="ADAL" clId="{D8CAAEA1-8AD8-44FA-9610-FDF36BF3FC3E}"/>
    <pc:docChg chg="undo custSel modSld">
      <pc:chgData name="Jared S Winchenbach" userId="ee29f5f6-9d47-49fb-b4f1-785a74eac321" providerId="ADAL" clId="{D8CAAEA1-8AD8-44FA-9610-FDF36BF3FC3E}" dt="2025-11-13T17:39:36.359" v="2965" actId="20577"/>
      <pc:docMkLst>
        <pc:docMk/>
      </pc:docMkLst>
      <pc:sldChg chg="modSp mod">
        <pc:chgData name="Jared S Winchenbach" userId="ee29f5f6-9d47-49fb-b4f1-785a74eac321" providerId="ADAL" clId="{D8CAAEA1-8AD8-44FA-9610-FDF36BF3FC3E}" dt="2025-11-13T14:26:36.537" v="1320" actId="20577"/>
        <pc:sldMkLst>
          <pc:docMk/>
          <pc:sldMk cId="1548200997" sldId="2166"/>
        </pc:sldMkLst>
        <pc:spChg chg="mod">
          <ac:chgData name="Jared S Winchenbach" userId="ee29f5f6-9d47-49fb-b4f1-785a74eac321" providerId="ADAL" clId="{D8CAAEA1-8AD8-44FA-9610-FDF36BF3FC3E}" dt="2025-11-13T14:26:36.537" v="1320" actId="20577"/>
          <ac:spMkLst>
            <pc:docMk/>
            <pc:sldMk cId="1548200997" sldId="2166"/>
            <ac:spMk id="28" creationId="{985A5BC4-322E-7DED-5423-EA9B9F44A834}"/>
          </ac:spMkLst>
        </pc:spChg>
      </pc:sldChg>
      <pc:sldChg chg="delSp modSp mod">
        <pc:chgData name="Jared S Winchenbach" userId="ee29f5f6-9d47-49fb-b4f1-785a74eac321" providerId="ADAL" clId="{D8CAAEA1-8AD8-44FA-9610-FDF36BF3FC3E}" dt="2025-11-13T14:23:50.990" v="1215" actId="20577"/>
        <pc:sldMkLst>
          <pc:docMk/>
          <pc:sldMk cId="486089672" sldId="2169"/>
        </pc:sldMkLst>
        <pc:spChg chg="mod">
          <ac:chgData name="Jared S Winchenbach" userId="ee29f5f6-9d47-49fb-b4f1-785a74eac321" providerId="ADAL" clId="{D8CAAEA1-8AD8-44FA-9610-FDF36BF3FC3E}" dt="2025-11-13T14:23:50.990" v="1215" actId="20577"/>
          <ac:spMkLst>
            <pc:docMk/>
            <pc:sldMk cId="486089672" sldId="2169"/>
            <ac:spMk id="2" creationId="{77133D30-BE62-39EB-39EE-60C5C589DB67}"/>
          </ac:spMkLst>
        </pc:spChg>
        <pc:spChg chg="del mod">
          <ac:chgData name="Jared S Winchenbach" userId="ee29f5f6-9d47-49fb-b4f1-785a74eac321" providerId="ADAL" clId="{D8CAAEA1-8AD8-44FA-9610-FDF36BF3FC3E}" dt="2025-11-13T14:11:03.920" v="1" actId="478"/>
          <ac:spMkLst>
            <pc:docMk/>
            <pc:sldMk cId="486089672" sldId="2169"/>
            <ac:spMk id="5" creationId="{1E1B1AFF-6CA9-CB8C-17F7-D923CDFAC079}"/>
          </ac:spMkLst>
        </pc:spChg>
      </pc:sldChg>
      <pc:sldChg chg="addSp delSp modSp mod">
        <pc:chgData name="Jared S Winchenbach" userId="ee29f5f6-9d47-49fb-b4f1-785a74eac321" providerId="ADAL" clId="{D8CAAEA1-8AD8-44FA-9610-FDF36BF3FC3E}" dt="2025-11-13T16:20:50.701" v="2960" actId="14100"/>
        <pc:sldMkLst>
          <pc:docMk/>
          <pc:sldMk cId="4104151787" sldId="2171"/>
        </pc:sldMkLst>
        <pc:spChg chg="mod">
          <ac:chgData name="Jared S Winchenbach" userId="ee29f5f6-9d47-49fb-b4f1-785a74eac321" providerId="ADAL" clId="{D8CAAEA1-8AD8-44FA-9610-FDF36BF3FC3E}" dt="2025-11-13T16:20:50.701" v="2960" actId="14100"/>
          <ac:spMkLst>
            <pc:docMk/>
            <pc:sldMk cId="4104151787" sldId="2171"/>
            <ac:spMk id="2" creationId="{F3260E72-2E6F-CBDE-D97D-DC5FF68188BE}"/>
          </ac:spMkLst>
        </pc:spChg>
        <pc:spChg chg="add mod">
          <ac:chgData name="Jared S Winchenbach" userId="ee29f5f6-9d47-49fb-b4f1-785a74eac321" providerId="ADAL" clId="{D8CAAEA1-8AD8-44FA-9610-FDF36BF3FC3E}" dt="2025-11-13T16:20:29.193" v="2957" actId="27636"/>
          <ac:spMkLst>
            <pc:docMk/>
            <pc:sldMk cId="4104151787" sldId="2171"/>
            <ac:spMk id="3" creationId="{D65F2F44-98B4-6BA1-7C03-DF8E58D41E8E}"/>
          </ac:spMkLst>
        </pc:spChg>
        <pc:spChg chg="del">
          <ac:chgData name="Jared S Winchenbach" userId="ee29f5f6-9d47-49fb-b4f1-785a74eac321" providerId="ADAL" clId="{D8CAAEA1-8AD8-44FA-9610-FDF36BF3FC3E}" dt="2025-11-13T14:25:02.180" v="1243" actId="478"/>
          <ac:spMkLst>
            <pc:docMk/>
            <pc:sldMk cId="4104151787" sldId="2171"/>
            <ac:spMk id="5" creationId="{0888CB79-19B1-6845-C59F-63C2E8417CA6}"/>
          </ac:spMkLst>
        </pc:spChg>
        <pc:picChg chg="mod">
          <ac:chgData name="Jared S Winchenbach" userId="ee29f5f6-9d47-49fb-b4f1-785a74eac321" providerId="ADAL" clId="{D8CAAEA1-8AD8-44FA-9610-FDF36BF3FC3E}" dt="2025-11-13T16:20:25.647" v="2955" actId="1076"/>
          <ac:picMkLst>
            <pc:docMk/>
            <pc:sldMk cId="4104151787" sldId="2171"/>
            <ac:picMk id="6" creationId="{BFFADA42-5F3F-3D6F-7219-88DCCB682688}"/>
          </ac:picMkLst>
        </pc:picChg>
      </pc:sldChg>
      <pc:sldChg chg="addSp delSp modSp mod">
        <pc:chgData name="Jared S Winchenbach" userId="ee29f5f6-9d47-49fb-b4f1-785a74eac321" providerId="ADAL" clId="{D8CAAEA1-8AD8-44FA-9610-FDF36BF3FC3E}" dt="2025-11-13T17:39:36.359" v="2965" actId="20577"/>
        <pc:sldMkLst>
          <pc:docMk/>
          <pc:sldMk cId="3428768394" sldId="2172"/>
        </pc:sldMkLst>
        <pc:spChg chg="mod">
          <ac:chgData name="Jared S Winchenbach" userId="ee29f5f6-9d47-49fb-b4f1-785a74eac321" providerId="ADAL" clId="{D8CAAEA1-8AD8-44FA-9610-FDF36BF3FC3E}" dt="2025-11-13T16:20:44.605" v="2959" actId="14100"/>
          <ac:spMkLst>
            <pc:docMk/>
            <pc:sldMk cId="3428768394" sldId="2172"/>
            <ac:spMk id="2" creationId="{D9DAF069-D07C-269B-7F16-5B5211C0E725}"/>
          </ac:spMkLst>
        </pc:spChg>
        <pc:spChg chg="add mod">
          <ac:chgData name="Jared S Winchenbach" userId="ee29f5f6-9d47-49fb-b4f1-785a74eac321" providerId="ADAL" clId="{D8CAAEA1-8AD8-44FA-9610-FDF36BF3FC3E}" dt="2025-11-13T17:39:36.359" v="2965" actId="20577"/>
          <ac:spMkLst>
            <pc:docMk/>
            <pc:sldMk cId="3428768394" sldId="2172"/>
            <ac:spMk id="3" creationId="{01466850-600A-8385-4B33-8232B3E508CE}"/>
          </ac:spMkLst>
        </pc:spChg>
        <pc:spChg chg="del">
          <ac:chgData name="Jared S Winchenbach" userId="ee29f5f6-9d47-49fb-b4f1-785a74eac321" providerId="ADAL" clId="{D8CAAEA1-8AD8-44FA-9610-FDF36BF3FC3E}" dt="2025-11-13T15:44:02.996" v="2111" actId="478"/>
          <ac:spMkLst>
            <pc:docMk/>
            <pc:sldMk cId="3428768394" sldId="2172"/>
            <ac:spMk id="5" creationId="{EF7B7B3D-86AB-C458-0A9D-794B616460B2}"/>
          </ac:spMkLst>
        </pc:spChg>
        <pc:picChg chg="mod">
          <ac:chgData name="Jared S Winchenbach" userId="ee29f5f6-9d47-49fb-b4f1-785a74eac321" providerId="ADAL" clId="{D8CAAEA1-8AD8-44FA-9610-FDF36BF3FC3E}" dt="2025-11-13T16:20:38.165" v="2958" actId="1076"/>
          <ac:picMkLst>
            <pc:docMk/>
            <pc:sldMk cId="3428768394" sldId="2172"/>
            <ac:picMk id="6" creationId="{D1C236CA-F632-8F49-C6E0-4D37E8A268C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770CF7-9741-4F89-9175-1FC283C1C8F6}"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B7D39-D81B-4ABD-A33B-749629B40138}" type="slidenum">
              <a:rPr lang="en-US" smtClean="0"/>
              <a:t>‹#›</a:t>
            </a:fld>
            <a:endParaRPr lang="en-US"/>
          </a:p>
        </p:txBody>
      </p:sp>
    </p:spTree>
    <p:extLst>
      <p:ext uri="{BB962C8B-B14F-4D97-AF65-F5344CB8AC3E}">
        <p14:creationId xmlns:p14="http://schemas.microsoft.com/office/powerpoint/2010/main" val="1414624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Housekeeping items: sign in, copies of the agenda, comments card with self stamped addressed envelopes</a:t>
            </a:r>
          </a:p>
        </p:txBody>
      </p:sp>
      <p:sp>
        <p:nvSpPr>
          <p:cNvPr id="4" name="Slide Number Placeholder 3"/>
          <p:cNvSpPr>
            <a:spLocks noGrp="1"/>
          </p:cNvSpPr>
          <p:nvPr>
            <p:ph type="sldNum" sz="quarter" idx="5"/>
          </p:nvPr>
        </p:nvSpPr>
        <p:spPr/>
        <p:txBody>
          <a:bodyPr/>
          <a:lstStyle/>
          <a:p>
            <a:fld id="{1F8B68CB-3D99-41EF-8B2E-2CBDED2D0A2E}" type="slidenum">
              <a:rPr lang="en-US" smtClean="0"/>
              <a:t>2</a:t>
            </a:fld>
            <a:endParaRPr lang="en-US"/>
          </a:p>
        </p:txBody>
      </p:sp>
    </p:spTree>
    <p:extLst>
      <p:ext uri="{BB962C8B-B14F-4D97-AF65-F5344CB8AC3E}">
        <p14:creationId xmlns:p14="http://schemas.microsoft.com/office/powerpoint/2010/main" val="352222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Steve introduces City and legislative personnel.</a:t>
            </a:r>
          </a:p>
        </p:txBody>
      </p:sp>
      <p:sp>
        <p:nvSpPr>
          <p:cNvPr id="4" name="Slide Number Placeholder 3"/>
          <p:cNvSpPr>
            <a:spLocks noGrp="1"/>
          </p:cNvSpPr>
          <p:nvPr>
            <p:ph type="sldNum" sz="quarter" idx="5"/>
          </p:nvPr>
        </p:nvSpPr>
        <p:spPr/>
        <p:txBody>
          <a:bodyPr/>
          <a:lstStyle/>
          <a:p>
            <a:fld id="{1F8B68CB-3D99-41EF-8B2E-2CBDED2D0A2E}" type="slidenum">
              <a:rPr lang="en-US" smtClean="0"/>
              <a:t>3</a:t>
            </a:fld>
            <a:endParaRPr lang="en-US"/>
          </a:p>
        </p:txBody>
      </p:sp>
    </p:spTree>
    <p:extLst>
      <p:ext uri="{BB962C8B-B14F-4D97-AF65-F5344CB8AC3E}">
        <p14:creationId xmlns:p14="http://schemas.microsoft.com/office/powerpoint/2010/main" val="2314515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evening, I am Ernie Martin, a Project Manager for the Maine Department of Transportation. We are here tonight for the preliminary public hearing to present and receive comments for the Sanford Raise Grant Project. The project consist of 4 projects. The Department is the design lead for the Main Street(downtown) and Cottage Street (Route 202) projects. The City of Sanford is locally administering the designs for William Oscar Emery Drive, Riverside Avenue and a park and ride along Emerson Street. </a:t>
            </a:r>
          </a:p>
          <a:p>
            <a:r>
              <a:rPr lang="en-US" dirty="0"/>
              <a:t>The purpose of this project is to provide economic opportunity and quality of life to the City of Sanford with the safest and most reliable transportation possible within the given resources.</a:t>
            </a:r>
          </a:p>
        </p:txBody>
      </p:sp>
      <p:sp>
        <p:nvSpPr>
          <p:cNvPr id="4" name="Slide Number Placeholder 3"/>
          <p:cNvSpPr>
            <a:spLocks noGrp="1"/>
          </p:cNvSpPr>
          <p:nvPr>
            <p:ph type="sldNum" sz="quarter" idx="5"/>
          </p:nvPr>
        </p:nvSpPr>
        <p:spPr/>
        <p:txBody>
          <a:bodyPr/>
          <a:lstStyle/>
          <a:p>
            <a:fld id="{1F8B68CB-3D99-41EF-8B2E-2CBDED2D0A2E}" type="slidenum">
              <a:rPr lang="en-US" smtClean="0"/>
              <a:t>4</a:t>
            </a:fld>
            <a:endParaRPr lang="en-US"/>
          </a:p>
        </p:txBody>
      </p:sp>
    </p:spTree>
    <p:extLst>
      <p:ext uri="{BB962C8B-B14F-4D97-AF65-F5344CB8AC3E}">
        <p14:creationId xmlns:p14="http://schemas.microsoft.com/office/powerpoint/2010/main" val="169227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37F-FEE2-A1D0-CF73-C7B938FE2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A2780-2984-1B36-3F80-677C6BBE6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B19B9-DC8D-00A4-6A3D-EE87763F99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evening, I am Ernie Martin, a Project Manager for the Maine Department of Transportation. We are here tonight for the preliminary public hearing to present and receive comments for the Sanford Raise Grant Project. The project consist of 4 projects. The Department is the design lead for the Main Street(downtown) and Cottage Street (Route 202) projects. The City of Sanford is locally administering the designs for William Oscar Emery Drive, Riverside Avenue and a park and ride along Emerson Street. </a:t>
            </a:r>
          </a:p>
          <a:p>
            <a:r>
              <a:rPr lang="en-US" dirty="0"/>
              <a:t>The purpose of this project is to provide economic opportunity and quality of life to the City of Sanford with the safest and most reliable transportation possible within the given resources.</a:t>
            </a:r>
          </a:p>
        </p:txBody>
      </p:sp>
      <p:sp>
        <p:nvSpPr>
          <p:cNvPr id="4" name="Slide Number Placeholder 3">
            <a:extLst>
              <a:ext uri="{FF2B5EF4-FFF2-40B4-BE49-F238E27FC236}">
                <a16:creationId xmlns:a16="http://schemas.microsoft.com/office/drawing/2014/main" id="{4AAE6A91-117D-11DD-EAD5-170E5B577DE6}"/>
              </a:ext>
            </a:extLst>
          </p:cNvPr>
          <p:cNvSpPr>
            <a:spLocks noGrp="1"/>
          </p:cNvSpPr>
          <p:nvPr>
            <p:ph type="sldNum" sz="quarter" idx="5"/>
          </p:nvPr>
        </p:nvSpPr>
        <p:spPr/>
        <p:txBody>
          <a:bodyPr/>
          <a:lstStyle/>
          <a:p>
            <a:fld id="{1F8B68CB-3D99-41EF-8B2E-2CBDED2D0A2E}" type="slidenum">
              <a:rPr lang="en-US" smtClean="0"/>
              <a:t>5</a:t>
            </a:fld>
            <a:endParaRPr lang="en-US"/>
          </a:p>
        </p:txBody>
      </p:sp>
    </p:spTree>
    <p:extLst>
      <p:ext uri="{BB962C8B-B14F-4D97-AF65-F5344CB8AC3E}">
        <p14:creationId xmlns:p14="http://schemas.microsoft.com/office/powerpoint/2010/main" val="3272762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on communications for each bullet, Constructability issues, Utility issues, right of way</a:t>
            </a:r>
          </a:p>
        </p:txBody>
      </p:sp>
      <p:sp>
        <p:nvSpPr>
          <p:cNvPr id="4" name="Slide Number Placeholder 3"/>
          <p:cNvSpPr>
            <a:spLocks noGrp="1"/>
          </p:cNvSpPr>
          <p:nvPr>
            <p:ph type="sldNum" sz="quarter" idx="5"/>
          </p:nvPr>
        </p:nvSpPr>
        <p:spPr/>
        <p:txBody>
          <a:bodyPr/>
          <a:lstStyle/>
          <a:p>
            <a:fld id="{1F8B68CB-3D99-41EF-8B2E-2CBDED2D0A2E}" type="slidenum">
              <a:rPr lang="en-US" smtClean="0"/>
              <a:t>12</a:t>
            </a:fld>
            <a:endParaRPr lang="en-US"/>
          </a:p>
        </p:txBody>
      </p:sp>
    </p:spTree>
    <p:extLst>
      <p:ext uri="{BB962C8B-B14F-4D97-AF65-F5344CB8AC3E}">
        <p14:creationId xmlns:p14="http://schemas.microsoft.com/office/powerpoint/2010/main" val="4021575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EE36-B827-7EE9-9B7D-1BC9FF93F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67AB3-A6FB-202D-986B-8235D0F0F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439C64-7B5D-D328-B00F-DAFF68A47589}"/>
              </a:ext>
            </a:extLst>
          </p:cNvPr>
          <p:cNvSpPr>
            <a:spLocks noGrp="1"/>
          </p:cNvSpPr>
          <p:nvPr>
            <p:ph type="body" idx="1"/>
          </p:nvPr>
        </p:nvSpPr>
        <p:spPr/>
        <p:txBody>
          <a:bodyPr/>
          <a:lstStyle/>
          <a:p>
            <a:r>
              <a:rPr lang="en-US" dirty="0"/>
              <a:t>Talk on communications for each bullet, Constructability issues, Utility issues, right of way</a:t>
            </a:r>
          </a:p>
        </p:txBody>
      </p:sp>
      <p:sp>
        <p:nvSpPr>
          <p:cNvPr id="4" name="Slide Number Placeholder 3">
            <a:extLst>
              <a:ext uri="{FF2B5EF4-FFF2-40B4-BE49-F238E27FC236}">
                <a16:creationId xmlns:a16="http://schemas.microsoft.com/office/drawing/2014/main" id="{D5629086-49B7-5541-4172-8FC27C6E4A41}"/>
              </a:ext>
            </a:extLst>
          </p:cNvPr>
          <p:cNvSpPr>
            <a:spLocks noGrp="1"/>
          </p:cNvSpPr>
          <p:nvPr>
            <p:ph type="sldNum" sz="quarter" idx="5"/>
          </p:nvPr>
        </p:nvSpPr>
        <p:spPr/>
        <p:txBody>
          <a:bodyPr/>
          <a:lstStyle/>
          <a:p>
            <a:fld id="{1F8B68CB-3D99-41EF-8B2E-2CBDED2D0A2E}" type="slidenum">
              <a:rPr lang="en-US" smtClean="0"/>
              <a:t>13</a:t>
            </a:fld>
            <a:endParaRPr lang="en-US"/>
          </a:p>
        </p:txBody>
      </p:sp>
    </p:spTree>
    <p:extLst>
      <p:ext uri="{BB962C8B-B14F-4D97-AF65-F5344CB8AC3E}">
        <p14:creationId xmlns:p14="http://schemas.microsoft.com/office/powerpoint/2010/main" val="154273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atin typeface="Century Gothic" panose="020B0502020202020204"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75000"/>
                    <a:lumOff val="25000"/>
                  </a:schemeClr>
                </a:solidFill>
                <a:latin typeface="Century Gothic" panose="020B0502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solidFill>
                  <a:schemeClr val="bg2">
                    <a:lumMod val="25000"/>
                  </a:schemeClr>
                </a:solidFill>
              </a:defRPr>
            </a:lvl1pPr>
          </a:lstStyle>
          <a:p>
            <a:fld id="{6AD6EE87-EBD5-4F12-A48A-63ACA297AC8F}" type="datetimeFigureOut">
              <a:rPr lang="en-US" smtClean="0"/>
              <a:pPr/>
              <a:t>11/13/2025</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423419" y="5264106"/>
            <a:ext cx="0" cy="9144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1" y="-2634"/>
            <a:ext cx="12192000" cy="4572001"/>
          </a:xfrm>
          <a:prstGeom prst="rect">
            <a:avLst/>
          </a:prstGeom>
          <a:solidFill>
            <a:srgbClr val="305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56671"/>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13" name="Picture 12"/>
          <p:cNvPicPr>
            <a:picLocks noChangeAspect="1"/>
          </p:cNvPicPr>
          <p:nvPr userDrawn="1"/>
        </p:nvPicPr>
        <p:blipFill>
          <a:blip r:embed="rId2"/>
          <a:stretch>
            <a:fillRect/>
          </a:stretch>
        </p:blipFill>
        <p:spPr>
          <a:xfrm>
            <a:off x="10744391" y="6414033"/>
            <a:ext cx="1311952" cy="366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title slide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11/13/2025</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8" name="Straight Connector 7"/>
          <p:cNvCxnSpPr/>
          <p:nvPr/>
        </p:nvCxnSpPr>
        <p:spPr>
          <a:xfrm flipV="1">
            <a:off x="8423419" y="5264106"/>
            <a:ext cx="0" cy="914400"/>
          </a:xfrm>
          <a:prstGeom prst="line">
            <a:avLst/>
          </a:prstGeom>
          <a:ln/>
        </p:spPr>
        <p:style>
          <a:lnRef idx="1">
            <a:schemeClr val="dk1"/>
          </a:lnRef>
          <a:fillRef idx="0">
            <a:schemeClr val="dk1"/>
          </a:fillRef>
          <a:effectRef idx="0">
            <a:schemeClr val="dk1"/>
          </a:effectRef>
          <a:fontRef idx="minor">
            <a:schemeClr val="tx1"/>
          </a:fontRef>
        </p:style>
      </p:cxnSp>
      <p:sp>
        <p:nvSpPr>
          <p:cNvPr id="9" name="Rectangle 8"/>
          <p:cNvSpPr/>
          <p:nvPr userDrawn="1"/>
        </p:nvSpPr>
        <p:spPr>
          <a:xfrm>
            <a:off x="-1" y="-17145"/>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10" name="Picture 9"/>
          <p:cNvPicPr>
            <a:picLocks noChangeAspect="1"/>
          </p:cNvPicPr>
          <p:nvPr userDrawn="1"/>
        </p:nvPicPr>
        <p:blipFill>
          <a:blip r:embed="rId2"/>
          <a:stretch>
            <a:fillRect/>
          </a:stretch>
        </p:blipFill>
        <p:spPr>
          <a:xfrm>
            <a:off x="10782131" y="6413188"/>
            <a:ext cx="1311952" cy="366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40110"/>
            <a:ext cx="4032505"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11/13/2025</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8" name="Straight Connector 7"/>
          <p:cNvCxnSpPr/>
          <p:nvPr/>
        </p:nvCxnSpPr>
        <p:spPr>
          <a:xfrm flipV="1">
            <a:off x="8423419" y="5264106"/>
            <a:ext cx="0" cy="914400"/>
          </a:xfrm>
          <a:prstGeom prst="line">
            <a:avLst/>
          </a:prstGeom>
          <a:ln/>
        </p:spPr>
        <p:style>
          <a:lnRef idx="1">
            <a:schemeClr val="dk1"/>
          </a:lnRef>
          <a:fillRef idx="0">
            <a:schemeClr val="dk1"/>
          </a:fillRef>
          <a:effectRef idx="0">
            <a:schemeClr val="dk1"/>
          </a:effectRef>
          <a:fontRef idx="minor">
            <a:schemeClr val="tx1"/>
          </a:fontRef>
        </p:style>
      </p:cxnSp>
      <p:sp>
        <p:nvSpPr>
          <p:cNvPr id="9" name="Rectangle 8"/>
          <p:cNvSpPr/>
          <p:nvPr userDrawn="1"/>
        </p:nvSpPr>
        <p:spPr>
          <a:xfrm>
            <a:off x="-1" y="-17145"/>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10" name="Picture 9"/>
          <p:cNvPicPr>
            <a:picLocks noChangeAspect="1"/>
          </p:cNvPicPr>
          <p:nvPr userDrawn="1"/>
        </p:nvPicPr>
        <p:blipFill>
          <a:blip r:embed="rId2"/>
          <a:stretch>
            <a:fillRect/>
          </a:stretch>
        </p:blipFill>
        <p:spPr>
          <a:xfrm>
            <a:off x="10782131" y="6413188"/>
            <a:ext cx="1311952" cy="366126"/>
          </a:xfrm>
          <a:prstGeom prst="rect">
            <a:avLst/>
          </a:prstGeom>
        </p:spPr>
      </p:pic>
      <p:sp>
        <p:nvSpPr>
          <p:cNvPr id="11" name="Picture Placeholder 2"/>
          <p:cNvSpPr>
            <a:spLocks noGrp="1" noChangeAspect="1"/>
          </p:cNvSpPr>
          <p:nvPr>
            <p:ph type="pic" idx="12"/>
          </p:nvPr>
        </p:nvSpPr>
        <p:spPr>
          <a:xfrm>
            <a:off x="4114800" y="140110"/>
            <a:ext cx="4032504"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Picture Placeholder 2"/>
          <p:cNvSpPr>
            <a:spLocks noGrp="1" noChangeAspect="1"/>
          </p:cNvSpPr>
          <p:nvPr>
            <p:ph type="pic" idx="13"/>
          </p:nvPr>
        </p:nvSpPr>
        <p:spPr>
          <a:xfrm>
            <a:off x="8229599" y="140110"/>
            <a:ext cx="3962399" cy="4572000"/>
          </a:xfrm>
          <a:solidFill>
            <a:srgbClr val="305785"/>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89376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24128" y="274320"/>
            <a:ext cx="9720072" cy="146304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11/13/2025</a:t>
            </a:fld>
            <a:endParaRPr lang="en-US" dirty="0"/>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atin typeface="Century Gothic" panose="020B0502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lumMod val="75000"/>
                    <a:lumOff val="25000"/>
                  </a:schemeClr>
                </a:solidFill>
              </a:defRPr>
            </a:lvl1pPr>
          </a:lstStyle>
          <a:p>
            <a:fld id="{A5D3794B-289A-4A80-97D7-111025398D45}" type="datetimeFigureOut">
              <a:rPr lang="en-US" smtClean="0"/>
              <a:pPr/>
              <a:t>11/13/2025</a:t>
            </a:fld>
            <a:endParaRPr lang="en-US" dirty="0"/>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on right">
    <p:spTree>
      <p:nvGrpSpPr>
        <p:cNvPr id="1" name=""/>
        <p:cNvGrpSpPr/>
        <p:nvPr/>
      </p:nvGrpSpPr>
      <p:grpSpPr>
        <a:xfrm>
          <a:off x="0" y="0"/>
          <a:ext cx="0" cy="0"/>
          <a:chOff x="0" y="0"/>
          <a:chExt cx="0" cy="0"/>
        </a:xfrm>
      </p:grpSpPr>
      <p:sp>
        <p:nvSpPr>
          <p:cNvPr id="2" name="Title 1"/>
          <p:cNvSpPr>
            <a:spLocks noGrp="1"/>
          </p:cNvSpPr>
          <p:nvPr>
            <p:ph type="title"/>
          </p:nvPr>
        </p:nvSpPr>
        <p:spPr>
          <a:xfrm>
            <a:off x="320675" y="548640"/>
            <a:ext cx="5330952" cy="1463040"/>
          </a:xfrm>
        </p:spPr>
        <p:txBody>
          <a:bodyPr>
            <a:normAutofit/>
          </a:bodyPr>
          <a:lstStyle>
            <a:lvl1pPr algn="l">
              <a:defRPr sz="360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
        <p:nvSpPr>
          <p:cNvPr id="4" name="Date Placeholder 3"/>
          <p:cNvSpPr>
            <a:spLocks noGrp="1"/>
          </p:cNvSpPr>
          <p:nvPr>
            <p:ph type="dt" sz="half" idx="11"/>
          </p:nvPr>
        </p:nvSpPr>
        <p:spPr/>
        <p:txBody>
          <a:bodyPr/>
          <a:lstStyle/>
          <a:p>
            <a:fld id="{90298CD5-6C1E-4009-B41F-6DF62E31D3BE}" type="datetimeFigureOut">
              <a:rPr lang="en-US" smtClean="0"/>
              <a:pPr/>
              <a:t>11/13/2025</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7" name="Picture Placeholder 6"/>
          <p:cNvSpPr>
            <a:spLocks noGrp="1"/>
          </p:cNvSpPr>
          <p:nvPr>
            <p:ph type="pic" sz="quarter" idx="13" hasCustomPrompt="1"/>
          </p:nvPr>
        </p:nvSpPr>
        <p:spPr>
          <a:xfrm>
            <a:off x="5970588" y="128016"/>
            <a:ext cx="6221412" cy="6254496"/>
          </a:xfrm>
          <a:solidFill>
            <a:schemeClr val="bg1">
              <a:lumMod val="95000"/>
            </a:schemeClr>
          </a:solidFill>
          <a:ln>
            <a:noFill/>
          </a:ln>
        </p:spPr>
        <p:txBody>
          <a:bodyPr/>
          <a:lstStyle>
            <a:lvl1pPr>
              <a:defRPr>
                <a:solidFill>
                  <a:schemeClr val="tx1">
                    <a:lumMod val="75000"/>
                    <a:lumOff val="25000"/>
                  </a:schemeClr>
                </a:solidFill>
              </a:defRPr>
            </a:lvl1pPr>
          </a:lstStyle>
          <a:p>
            <a:r>
              <a:rPr lang="en-US" dirty="0"/>
              <a:t>Click to add picture</a:t>
            </a:r>
          </a:p>
        </p:txBody>
      </p:sp>
      <p:sp>
        <p:nvSpPr>
          <p:cNvPr id="9" name="Text Placeholder 8"/>
          <p:cNvSpPr>
            <a:spLocks noGrp="1"/>
          </p:cNvSpPr>
          <p:nvPr>
            <p:ph type="body" sz="quarter" idx="14"/>
          </p:nvPr>
        </p:nvSpPr>
        <p:spPr>
          <a:xfrm>
            <a:off x="320675" y="2295144"/>
            <a:ext cx="5394325" cy="3913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83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on left">
    <p:spTree>
      <p:nvGrpSpPr>
        <p:cNvPr id="1" name=""/>
        <p:cNvGrpSpPr/>
        <p:nvPr/>
      </p:nvGrpSpPr>
      <p:grpSpPr>
        <a:xfrm>
          <a:off x="0" y="0"/>
          <a:ext cx="0" cy="0"/>
          <a:chOff x="0" y="0"/>
          <a:chExt cx="0" cy="0"/>
        </a:xfrm>
      </p:grpSpPr>
      <p:sp>
        <p:nvSpPr>
          <p:cNvPr id="2" name="Title 1"/>
          <p:cNvSpPr>
            <a:spLocks noGrp="1"/>
          </p:cNvSpPr>
          <p:nvPr>
            <p:ph type="title"/>
          </p:nvPr>
        </p:nvSpPr>
        <p:spPr>
          <a:xfrm>
            <a:off x="6646022" y="530352"/>
            <a:ext cx="5244226" cy="1463040"/>
          </a:xfrm>
        </p:spPr>
        <p:txBody>
          <a:bodyPr>
            <a:normAutofit/>
          </a:bodyPr>
          <a:lstStyle>
            <a:lvl1pPr algn="l">
              <a:defRPr sz="360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
        <p:nvSpPr>
          <p:cNvPr id="4" name="Date Placeholder 3"/>
          <p:cNvSpPr>
            <a:spLocks noGrp="1"/>
          </p:cNvSpPr>
          <p:nvPr>
            <p:ph type="dt" sz="half" idx="11"/>
          </p:nvPr>
        </p:nvSpPr>
        <p:spPr/>
        <p:txBody>
          <a:bodyPr/>
          <a:lstStyle/>
          <a:p>
            <a:fld id="{90298CD5-6C1E-4009-B41F-6DF62E31D3BE}" type="datetimeFigureOut">
              <a:rPr lang="en-US" smtClean="0"/>
              <a:pPr/>
              <a:t>11/13/2025</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7" name="Picture Placeholder 6"/>
          <p:cNvSpPr>
            <a:spLocks noGrp="1"/>
          </p:cNvSpPr>
          <p:nvPr>
            <p:ph type="pic" sz="quarter" idx="13" hasCustomPrompt="1"/>
          </p:nvPr>
        </p:nvSpPr>
        <p:spPr>
          <a:xfrm>
            <a:off x="0" y="130933"/>
            <a:ext cx="6221412" cy="6254496"/>
          </a:xfrm>
          <a:solidFill>
            <a:schemeClr val="bg1">
              <a:lumMod val="95000"/>
            </a:schemeClr>
          </a:solidFill>
          <a:ln>
            <a:noFill/>
          </a:ln>
        </p:spPr>
        <p:txBody>
          <a:bodyPr/>
          <a:lstStyle>
            <a:lvl1pPr>
              <a:defRPr>
                <a:solidFill>
                  <a:schemeClr val="tx1">
                    <a:lumMod val="75000"/>
                    <a:lumOff val="25000"/>
                  </a:schemeClr>
                </a:solidFill>
              </a:defRPr>
            </a:lvl1pPr>
          </a:lstStyle>
          <a:p>
            <a:r>
              <a:rPr lang="en-US" dirty="0"/>
              <a:t>Click to add picture</a:t>
            </a:r>
          </a:p>
        </p:txBody>
      </p:sp>
      <p:sp>
        <p:nvSpPr>
          <p:cNvPr id="9" name="Text Placeholder 8"/>
          <p:cNvSpPr>
            <a:spLocks noGrp="1"/>
          </p:cNvSpPr>
          <p:nvPr>
            <p:ph type="body" sz="quarter" idx="14"/>
          </p:nvPr>
        </p:nvSpPr>
        <p:spPr>
          <a:xfrm>
            <a:off x="6638544" y="2020824"/>
            <a:ext cx="5306568" cy="4187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843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292608"/>
            <a:ext cx="9720072" cy="146304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1819656"/>
            <a:ext cx="4736593"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1819656"/>
            <a:ext cx="4736593"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rgbClr val="7AB5D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rgbClr val="7AB5D5"/>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1" y="15654"/>
            <a:ext cx="12192000" cy="6369161"/>
          </a:xfrm>
          <a:prstGeom prst="rect">
            <a:avLst/>
          </a:prstGeom>
          <a:solidFill>
            <a:srgbClr val="305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Rectangle 5"/>
          <p:cNvSpPr/>
          <p:nvPr userDrawn="1"/>
        </p:nvSpPr>
        <p:spPr>
          <a:xfrm>
            <a:off x="-1" y="0"/>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2" name="Date Placeholder 1"/>
          <p:cNvSpPr>
            <a:spLocks noGrp="1"/>
          </p:cNvSpPr>
          <p:nvPr>
            <p:ph type="dt" sz="half" idx="10"/>
          </p:nvPr>
        </p:nvSpPr>
        <p:spPr/>
        <p:txBody>
          <a:bodyPr/>
          <a:lstStyle/>
          <a:p>
            <a:fld id="{56E91E96-98B0-4413-9547-46F3504108EF}" type="datetimeFigureOut">
              <a:rPr lang="en-US" dirty="0"/>
              <a:t>11/13/2025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lvl1pPr>
              <a:defRPr>
                <a:solidFill>
                  <a:schemeClr val="bg1">
                    <a:lumMod val="85000"/>
                  </a:schemeClr>
                </a:solidFill>
              </a:defRPr>
            </a:lvl1pPr>
          </a:lstStyle>
          <a:p>
            <a:fld id="{4FAB73BC-B049-4115-A692-8D63A059BFB8}"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10744391" y="6414033"/>
            <a:ext cx="1311952" cy="3661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30936" y="471509"/>
            <a:ext cx="4782312" cy="1723051"/>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471509"/>
            <a:ext cx="5678424" cy="5536099"/>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257506"/>
            <a:ext cx="4782312" cy="3731308"/>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 y="-2634"/>
            <a:ext cx="12192000" cy="6400800"/>
          </a:xfrm>
          <a:prstGeom prst="rect">
            <a:avLst/>
          </a:prstGeom>
          <a:solidFill>
            <a:srgbClr val="305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Rectangle 8"/>
          <p:cNvSpPr/>
          <p:nvPr userDrawn="1"/>
        </p:nvSpPr>
        <p:spPr>
          <a:xfrm>
            <a:off x="-1" y="-17145"/>
            <a:ext cx="12192000" cy="148111"/>
          </a:xfrm>
          <a:prstGeom prst="rect">
            <a:avLst/>
          </a:prstGeom>
          <a:solidFill>
            <a:srgbClr val="EA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2" name="Title Placeholder 1"/>
          <p:cNvSpPr>
            <a:spLocks noGrp="1"/>
          </p:cNvSpPr>
          <p:nvPr>
            <p:ph type="title"/>
          </p:nvPr>
        </p:nvSpPr>
        <p:spPr>
          <a:xfrm>
            <a:off x="1024128" y="274320"/>
            <a:ext cx="9720072" cy="14630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1809898"/>
            <a:ext cx="9720073" cy="4499462"/>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75000"/>
                    <a:lumOff val="25000"/>
                  </a:schemeClr>
                </a:solidFill>
                <a:latin typeface="+mj-lt"/>
              </a:defRPr>
            </a:lvl1pPr>
          </a:lstStyle>
          <a:p>
            <a:fld id="{90298CD5-6C1E-4009-B41F-6DF62E31D3BE}" type="datetimeFigureOut">
              <a:rPr lang="en-US" smtClean="0"/>
              <a:pPr/>
              <a:t>11/13/2025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bg1">
                    <a:lumMod val="85000"/>
                  </a:schemeClr>
                </a:solidFill>
                <a:latin typeface="+mj-lt"/>
              </a:defRPr>
            </a:lvl1pPr>
          </a:lstStyle>
          <a:p>
            <a:endParaRPr lang="en-US" dirty="0"/>
          </a:p>
        </p:txBody>
      </p:sp>
      <p:pic>
        <p:nvPicPr>
          <p:cNvPr id="17" name="Picture 16"/>
          <p:cNvPicPr>
            <a:picLocks noChangeAspect="1"/>
          </p:cNvPicPr>
          <p:nvPr userDrawn="1"/>
        </p:nvPicPr>
        <p:blipFill>
          <a:blip r:embed="rId14"/>
          <a:stretch>
            <a:fillRect/>
          </a:stretch>
        </p:blipFill>
        <p:spPr>
          <a:xfrm>
            <a:off x="10782131" y="6413188"/>
            <a:ext cx="1311952" cy="36612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3" r:id="rId6"/>
    <p:sldLayoutId id="2147483654" r:id="rId7"/>
    <p:sldLayoutId id="2147483655" r:id="rId8"/>
    <p:sldLayoutId id="2147483656" r:id="rId9"/>
    <p:sldLayoutId id="2147483660" r:id="rId10"/>
    <p:sldLayoutId id="2147483663" r:id="rId11"/>
    <p:sldLayoutId id="214748365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4400" kern="1200" cap="all" spc="100" baseline="0">
          <a:solidFill>
            <a:srgbClr val="EAB765"/>
          </a:solidFill>
          <a:latin typeface="Century Gothic" panose="020B0502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3673" y="5334852"/>
            <a:ext cx="7793373" cy="1088325"/>
          </a:xfrm>
        </p:spPr>
        <p:txBody>
          <a:bodyPr>
            <a:normAutofit fontScale="90000"/>
          </a:bodyPr>
          <a:lstStyle/>
          <a:p>
            <a:r>
              <a:rPr lang="en-US" dirty="0"/>
              <a:t>Sanford Downtown</a:t>
            </a:r>
            <a:br>
              <a:rPr lang="en-US" dirty="0"/>
            </a:br>
            <a:r>
              <a:rPr lang="en-US" sz="3100" dirty="0"/>
              <a:t>Raise Grant Improvement projects</a:t>
            </a:r>
            <a:br>
              <a:rPr lang="en-US" sz="3600" dirty="0"/>
            </a:br>
            <a:r>
              <a:rPr lang="en-US" sz="3600" dirty="0"/>
              <a:t> </a:t>
            </a:r>
          </a:p>
        </p:txBody>
      </p:sp>
      <p:sp>
        <p:nvSpPr>
          <p:cNvPr id="3" name="Subtitle 2"/>
          <p:cNvSpPr>
            <a:spLocks noGrp="1"/>
          </p:cNvSpPr>
          <p:nvPr>
            <p:ph type="subTitle" idx="1"/>
          </p:nvPr>
        </p:nvSpPr>
        <p:spPr>
          <a:xfrm>
            <a:off x="8484764" y="4693651"/>
            <a:ext cx="3597389" cy="1919136"/>
          </a:xfrm>
        </p:spPr>
        <p:txBody>
          <a:bodyPr>
            <a:normAutofit/>
          </a:bodyPr>
          <a:lstStyle/>
          <a:p>
            <a:r>
              <a:rPr lang="en-US" dirty="0"/>
              <a:t>Ernie Martin</a:t>
            </a:r>
          </a:p>
          <a:p>
            <a:r>
              <a:rPr lang="en-US" dirty="0"/>
              <a:t>MaineDOT</a:t>
            </a:r>
          </a:p>
          <a:p>
            <a:r>
              <a:rPr lang="en-US" dirty="0"/>
              <a:t>Senior Project Manager</a:t>
            </a:r>
          </a:p>
        </p:txBody>
      </p:sp>
      <p:pic>
        <p:nvPicPr>
          <p:cNvPr id="4" name="Picture 4" descr="https://www.vhb.com/Style%20Library/vhb/images/VHB_logo.png">
            <a:extLst>
              <a:ext uri="{FF2B5EF4-FFF2-40B4-BE49-F238E27FC236}">
                <a16:creationId xmlns:a16="http://schemas.microsoft.com/office/drawing/2014/main" id="{F1AA3D06-D8FC-49B0-9A77-7678A240B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outdoor, smoke&#10;&#10;Description automatically generated">
            <a:extLst>
              <a:ext uri="{FF2B5EF4-FFF2-40B4-BE49-F238E27FC236}">
                <a16:creationId xmlns:a16="http://schemas.microsoft.com/office/drawing/2014/main" id="{68F3D294-EBFF-4049-8ACD-1C6EF1461494}"/>
              </a:ext>
            </a:extLst>
          </p:cNvPr>
          <p:cNvPicPr>
            <a:picLocks noChangeAspect="1"/>
          </p:cNvPicPr>
          <p:nvPr/>
        </p:nvPicPr>
        <p:blipFill>
          <a:blip r:embed="rId3"/>
          <a:stretch>
            <a:fillRect/>
          </a:stretch>
        </p:blipFill>
        <p:spPr>
          <a:xfrm rot="5400000">
            <a:off x="1431925" y="843347"/>
            <a:ext cx="4013199" cy="3009899"/>
          </a:xfrm>
          <a:prstGeom prst="rect">
            <a:avLst/>
          </a:prstGeom>
        </p:spPr>
      </p:pic>
      <p:pic>
        <p:nvPicPr>
          <p:cNvPr id="9" name="Picture 8" descr="A picture containing tree, outdoor, sky, water&#10;&#10;Description automatically generated">
            <a:extLst>
              <a:ext uri="{FF2B5EF4-FFF2-40B4-BE49-F238E27FC236}">
                <a16:creationId xmlns:a16="http://schemas.microsoft.com/office/drawing/2014/main" id="{4A98E7E7-97A4-40FB-AA07-E391AF82E6EE}"/>
              </a:ext>
            </a:extLst>
          </p:cNvPr>
          <p:cNvPicPr>
            <a:picLocks noChangeAspect="1"/>
          </p:cNvPicPr>
          <p:nvPr/>
        </p:nvPicPr>
        <p:blipFill>
          <a:blip r:embed="rId4"/>
          <a:stretch>
            <a:fillRect/>
          </a:stretch>
        </p:blipFill>
        <p:spPr>
          <a:xfrm>
            <a:off x="5493160" y="341697"/>
            <a:ext cx="4841465" cy="4008242"/>
          </a:xfrm>
          <a:prstGeom prst="rect">
            <a:avLst/>
          </a:prstGeom>
        </p:spPr>
      </p:pic>
      <p:pic>
        <p:nvPicPr>
          <p:cNvPr id="5" name="Picture 4">
            <a:extLst>
              <a:ext uri="{FF2B5EF4-FFF2-40B4-BE49-F238E27FC236}">
                <a16:creationId xmlns:a16="http://schemas.microsoft.com/office/drawing/2014/main" id="{3C4F2E56-88D2-49A0-4AF3-FBCD64BF3219}"/>
              </a:ext>
            </a:extLst>
          </p:cNvPr>
          <p:cNvPicPr>
            <a:picLocks noChangeAspect="1"/>
          </p:cNvPicPr>
          <p:nvPr/>
        </p:nvPicPr>
        <p:blipFill>
          <a:blip r:embed="rId5"/>
          <a:stretch>
            <a:fillRect/>
          </a:stretch>
        </p:blipFill>
        <p:spPr>
          <a:xfrm>
            <a:off x="905435" y="6417308"/>
            <a:ext cx="1004945" cy="431727"/>
          </a:xfrm>
          <a:prstGeom prst="rect">
            <a:avLst/>
          </a:prstGeom>
        </p:spPr>
      </p:pic>
    </p:spTree>
    <p:extLst>
      <p:ext uri="{BB962C8B-B14F-4D97-AF65-F5344CB8AC3E}">
        <p14:creationId xmlns:p14="http://schemas.microsoft.com/office/powerpoint/2010/main" val="34871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36B24-371E-5664-513E-4090E026F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60E72-2E6F-CBDE-D97D-DC5FF68188BE}"/>
              </a:ext>
            </a:extLst>
          </p:cNvPr>
          <p:cNvSpPr>
            <a:spLocks noGrp="1"/>
          </p:cNvSpPr>
          <p:nvPr>
            <p:ph type="title"/>
          </p:nvPr>
        </p:nvSpPr>
        <p:spPr>
          <a:xfrm>
            <a:off x="109847" y="223520"/>
            <a:ext cx="8569377" cy="601980"/>
          </a:xfrm>
        </p:spPr>
        <p:txBody>
          <a:bodyPr anchor="ctr">
            <a:normAutofit fontScale="90000"/>
          </a:bodyPr>
          <a:lstStyle/>
          <a:p>
            <a:r>
              <a:rPr lang="en-US" dirty="0"/>
              <a:t>Riverside Avenue &amp; WOE Drive</a:t>
            </a:r>
          </a:p>
        </p:txBody>
      </p:sp>
      <p:pic>
        <p:nvPicPr>
          <p:cNvPr id="4" name="Picture 4" descr="https://www.vhb.com/Style%20Library/vhb/images/VHB_logo.png">
            <a:extLst>
              <a:ext uri="{FF2B5EF4-FFF2-40B4-BE49-F238E27FC236}">
                <a16:creationId xmlns:a16="http://schemas.microsoft.com/office/drawing/2014/main" id="{90C7F067-619E-4805-4822-787FD3884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FFADA42-5F3F-3D6F-7219-88DCCB682688}"/>
              </a:ext>
            </a:extLst>
          </p:cNvPr>
          <p:cNvPicPr>
            <a:picLocks noChangeAspect="1"/>
          </p:cNvPicPr>
          <p:nvPr/>
        </p:nvPicPr>
        <p:blipFill>
          <a:blip r:embed="rId3"/>
          <a:srcRect/>
          <a:stretch/>
        </p:blipFill>
        <p:spPr>
          <a:xfrm>
            <a:off x="3508762" y="943825"/>
            <a:ext cx="8569377" cy="5355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874E588D-E224-6F91-1E27-DAC43863706E}"/>
              </a:ext>
            </a:extLst>
          </p:cNvPr>
          <p:cNvPicPr>
            <a:picLocks noChangeAspect="1"/>
          </p:cNvPicPr>
          <p:nvPr/>
        </p:nvPicPr>
        <p:blipFill>
          <a:blip r:embed="rId4"/>
          <a:stretch>
            <a:fillRect/>
          </a:stretch>
        </p:blipFill>
        <p:spPr>
          <a:xfrm>
            <a:off x="905435" y="6417308"/>
            <a:ext cx="1004945" cy="431727"/>
          </a:xfrm>
          <a:prstGeom prst="rect">
            <a:avLst/>
          </a:prstGeom>
        </p:spPr>
      </p:pic>
      <p:sp>
        <p:nvSpPr>
          <p:cNvPr id="3" name="Text Placeholder 5">
            <a:extLst>
              <a:ext uri="{FF2B5EF4-FFF2-40B4-BE49-F238E27FC236}">
                <a16:creationId xmlns:a16="http://schemas.microsoft.com/office/drawing/2014/main" id="{D65F2F44-98B4-6BA1-7C03-DF8E58D41E8E}"/>
              </a:ext>
            </a:extLst>
          </p:cNvPr>
          <p:cNvSpPr txBox="1">
            <a:spLocks/>
          </p:cNvSpPr>
          <p:nvPr/>
        </p:nvSpPr>
        <p:spPr>
          <a:xfrm>
            <a:off x="113862" y="821356"/>
            <a:ext cx="3474728" cy="5626739"/>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73038" indent="-173038">
              <a:buFont typeface="Arial" panose="020B0604020202020204" pitchFamily="34" charset="0"/>
              <a:buChar char="•"/>
              <a:tabLst>
                <a:tab pos="509588" algn="l"/>
              </a:tabLst>
            </a:pPr>
            <a:r>
              <a:rPr lang="en-US" dirty="0"/>
              <a:t>Summer </a:t>
            </a:r>
            <a:r>
              <a:rPr lang="en-US" dirty="0">
                <a:solidFill>
                  <a:schemeClr val="bg1"/>
                </a:solidFill>
              </a:rPr>
              <a:t>2029 to Fall 2030.</a:t>
            </a:r>
          </a:p>
          <a:p>
            <a:pPr marL="173038" indent="-173038">
              <a:buFont typeface="Arial" panose="020B0604020202020204" pitchFamily="34" charset="0"/>
              <a:buChar char="•"/>
              <a:tabLst>
                <a:tab pos="509588" algn="l"/>
              </a:tabLst>
            </a:pPr>
            <a:r>
              <a:rPr lang="en-US" dirty="0">
                <a:solidFill>
                  <a:schemeClr val="bg1"/>
                </a:solidFill>
              </a:rPr>
              <a:t>Substantial Completion expected by Summer of 2030.</a:t>
            </a:r>
          </a:p>
          <a:p>
            <a:pPr marL="173038" indent="-173038">
              <a:buFont typeface="Arial" panose="020B0604020202020204" pitchFamily="34" charset="0"/>
              <a:buChar char="•"/>
              <a:tabLst>
                <a:tab pos="509588" algn="l"/>
              </a:tabLst>
            </a:pPr>
            <a:r>
              <a:rPr lang="en-US" dirty="0">
                <a:solidFill>
                  <a:schemeClr val="bg1"/>
                </a:solidFill>
              </a:rPr>
              <a:t>Construction is expected to be completed in sections.</a:t>
            </a:r>
          </a:p>
          <a:p>
            <a:pPr marL="173038" indent="-173038">
              <a:buFont typeface="Arial" panose="020B0604020202020204" pitchFamily="34" charset="0"/>
              <a:buChar char="•"/>
              <a:tabLst>
                <a:tab pos="509588" algn="l"/>
              </a:tabLst>
            </a:pPr>
            <a:r>
              <a:rPr lang="en-US" dirty="0">
                <a:solidFill>
                  <a:schemeClr val="bg1"/>
                </a:solidFill>
              </a:rPr>
              <a:t>Order of sections will be left to the contractor.</a:t>
            </a:r>
          </a:p>
          <a:p>
            <a:pPr marL="173038" indent="-173038">
              <a:buFont typeface="Arial" panose="020B0604020202020204" pitchFamily="34" charset="0"/>
              <a:buChar char="•"/>
              <a:tabLst>
                <a:tab pos="509588" algn="l"/>
              </a:tabLst>
            </a:pPr>
            <a:r>
              <a:rPr lang="en-US" dirty="0">
                <a:solidFill>
                  <a:schemeClr val="bg1"/>
                </a:solidFill>
              </a:rPr>
              <a:t>Section 1 may be constructed as part of the downtown improvements due to proximity.</a:t>
            </a:r>
          </a:p>
          <a:p>
            <a:pPr marL="173038" indent="-173038">
              <a:buFont typeface="Arial" panose="020B0604020202020204" pitchFamily="34" charset="0"/>
              <a:buChar char="•"/>
              <a:tabLst>
                <a:tab pos="509588" algn="l"/>
              </a:tabLst>
            </a:pPr>
            <a:r>
              <a:rPr lang="en-US" dirty="0">
                <a:solidFill>
                  <a:schemeClr val="bg1"/>
                </a:solidFill>
              </a:rPr>
              <a:t>Traffic control will be more flexible, likely a combination of:</a:t>
            </a:r>
          </a:p>
          <a:p>
            <a:pPr marL="459486" lvl="1" indent="-285750">
              <a:buFont typeface="Courier New" panose="02070309020205020404" pitchFamily="49" charset="0"/>
              <a:buChar char="o"/>
              <a:tabLst>
                <a:tab pos="509588" algn="l"/>
              </a:tabLst>
            </a:pPr>
            <a:r>
              <a:rPr lang="en-US" dirty="0">
                <a:solidFill>
                  <a:schemeClr val="bg1"/>
                </a:solidFill>
              </a:rPr>
              <a:t>1-lane alternating traffic (with flaggers) </a:t>
            </a:r>
          </a:p>
          <a:p>
            <a:pPr marL="459486" lvl="1" indent="-285750">
              <a:buFont typeface="Courier New" panose="02070309020205020404" pitchFamily="49" charset="0"/>
              <a:buChar char="o"/>
              <a:tabLst>
                <a:tab pos="509588" algn="l"/>
              </a:tabLst>
            </a:pPr>
            <a:r>
              <a:rPr lang="en-US" dirty="0">
                <a:solidFill>
                  <a:schemeClr val="bg1"/>
                </a:solidFill>
              </a:rPr>
              <a:t>Block-by-block closures with through access for local traffic only.</a:t>
            </a:r>
          </a:p>
        </p:txBody>
      </p:sp>
    </p:spTree>
    <p:extLst>
      <p:ext uri="{BB962C8B-B14F-4D97-AF65-F5344CB8AC3E}">
        <p14:creationId xmlns:p14="http://schemas.microsoft.com/office/powerpoint/2010/main" val="410415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032C9-5FCE-083F-F45A-43EA264C28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AF069-D07C-269B-7F16-5B5211C0E725}"/>
              </a:ext>
            </a:extLst>
          </p:cNvPr>
          <p:cNvSpPr>
            <a:spLocks noGrp="1"/>
          </p:cNvSpPr>
          <p:nvPr>
            <p:ph type="title"/>
          </p:nvPr>
        </p:nvSpPr>
        <p:spPr>
          <a:xfrm>
            <a:off x="109847" y="299720"/>
            <a:ext cx="7791949" cy="576580"/>
          </a:xfrm>
        </p:spPr>
        <p:txBody>
          <a:bodyPr anchor="ctr">
            <a:normAutofit fontScale="90000"/>
          </a:bodyPr>
          <a:lstStyle/>
          <a:p>
            <a:r>
              <a:rPr lang="en-US" dirty="0"/>
              <a:t>Emerson Street Park &amp; ride</a:t>
            </a:r>
          </a:p>
        </p:txBody>
      </p:sp>
      <p:pic>
        <p:nvPicPr>
          <p:cNvPr id="4" name="Picture 4" descr="https://www.vhb.com/Style%20Library/vhb/images/VHB_logo.png">
            <a:extLst>
              <a:ext uri="{FF2B5EF4-FFF2-40B4-BE49-F238E27FC236}">
                <a16:creationId xmlns:a16="http://schemas.microsoft.com/office/drawing/2014/main" id="{9878D938-8728-B556-0A7B-1069562B3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1C236CA-F632-8F49-C6E0-4D37E8A268CD}"/>
              </a:ext>
            </a:extLst>
          </p:cNvPr>
          <p:cNvPicPr>
            <a:picLocks noChangeAspect="1"/>
          </p:cNvPicPr>
          <p:nvPr/>
        </p:nvPicPr>
        <p:blipFill>
          <a:blip r:embed="rId3"/>
          <a:srcRect/>
          <a:stretch/>
        </p:blipFill>
        <p:spPr>
          <a:xfrm>
            <a:off x="3407434" y="876300"/>
            <a:ext cx="8670704" cy="5427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4E24C14-CB30-6ED2-3329-E4C5D31D2435}"/>
              </a:ext>
            </a:extLst>
          </p:cNvPr>
          <p:cNvPicPr>
            <a:picLocks noChangeAspect="1"/>
          </p:cNvPicPr>
          <p:nvPr/>
        </p:nvPicPr>
        <p:blipFill>
          <a:blip r:embed="rId4"/>
          <a:stretch>
            <a:fillRect/>
          </a:stretch>
        </p:blipFill>
        <p:spPr>
          <a:xfrm>
            <a:off x="905435" y="6417308"/>
            <a:ext cx="1004945" cy="431727"/>
          </a:xfrm>
          <a:prstGeom prst="rect">
            <a:avLst/>
          </a:prstGeom>
        </p:spPr>
      </p:pic>
      <p:sp>
        <p:nvSpPr>
          <p:cNvPr id="3" name="Text Placeholder 5">
            <a:extLst>
              <a:ext uri="{FF2B5EF4-FFF2-40B4-BE49-F238E27FC236}">
                <a16:creationId xmlns:a16="http://schemas.microsoft.com/office/drawing/2014/main" id="{01466850-600A-8385-4B33-8232B3E508CE}"/>
              </a:ext>
            </a:extLst>
          </p:cNvPr>
          <p:cNvSpPr txBox="1">
            <a:spLocks/>
          </p:cNvSpPr>
          <p:nvPr/>
        </p:nvSpPr>
        <p:spPr>
          <a:xfrm>
            <a:off x="113862" y="876300"/>
            <a:ext cx="3293572" cy="5290725"/>
          </a:xfrm>
          <a:prstGeom prst="rect">
            <a:avLst/>
          </a:prstGeom>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73038" indent="-173038">
              <a:buFont typeface="Arial" panose="020B0604020202020204" pitchFamily="34" charset="0"/>
              <a:buChar char="•"/>
              <a:tabLst>
                <a:tab pos="509588" algn="l"/>
              </a:tabLst>
            </a:pPr>
            <a:r>
              <a:rPr lang="en-US" dirty="0">
                <a:solidFill>
                  <a:schemeClr val="bg1"/>
                </a:solidFill>
              </a:rPr>
              <a:t>Located off the main roads.</a:t>
            </a:r>
          </a:p>
          <a:p>
            <a:pPr marL="173038" indent="-173038">
              <a:buFont typeface="Arial" panose="020B0604020202020204" pitchFamily="34" charset="0"/>
              <a:buChar char="•"/>
              <a:tabLst>
                <a:tab pos="509588" algn="l"/>
              </a:tabLst>
            </a:pPr>
            <a:r>
              <a:rPr lang="en-US" dirty="0">
                <a:solidFill>
                  <a:schemeClr val="bg1"/>
                </a:solidFill>
              </a:rPr>
              <a:t>Schedule will likely not be dictated to the Contractor. </a:t>
            </a:r>
          </a:p>
          <a:p>
            <a:pPr marL="173038" indent="-173038">
              <a:buFont typeface="Arial" panose="020B0604020202020204" pitchFamily="34" charset="0"/>
              <a:buChar char="•"/>
              <a:tabLst>
                <a:tab pos="509588" algn="l"/>
              </a:tabLst>
            </a:pPr>
            <a:r>
              <a:rPr lang="en-US" dirty="0">
                <a:solidFill>
                  <a:schemeClr val="bg1"/>
                </a:solidFill>
              </a:rPr>
              <a:t>Work can be completed alongside any of the other projects as it does not have a significant impact on traffic or the general public.</a:t>
            </a:r>
          </a:p>
          <a:p>
            <a:pPr marL="173038" indent="-173038">
              <a:buFont typeface="Arial" panose="020B0604020202020204" pitchFamily="34" charset="0"/>
              <a:buChar char="•"/>
              <a:tabLst>
                <a:tab pos="509588" algn="l"/>
              </a:tabLst>
            </a:pPr>
            <a:r>
              <a:rPr lang="en-US" dirty="0">
                <a:solidFill>
                  <a:schemeClr val="bg1"/>
                </a:solidFill>
              </a:rPr>
              <a:t>Substantial Completion expected by Summer of 2030 at the latest.</a:t>
            </a:r>
          </a:p>
          <a:p>
            <a:pPr marL="173038" indent="-173038">
              <a:buFont typeface="Arial" panose="020B0604020202020204" pitchFamily="34" charset="0"/>
              <a:buChar char="•"/>
              <a:tabLst>
                <a:tab pos="509588" algn="l"/>
              </a:tabLst>
            </a:pPr>
            <a:r>
              <a:rPr lang="en-US" dirty="0">
                <a:solidFill>
                  <a:schemeClr val="bg1"/>
                </a:solidFill>
              </a:rPr>
              <a:t>Traffic control will likely be limited to flaggers along Emerson Street.</a:t>
            </a:r>
          </a:p>
          <a:p>
            <a:pPr marL="173038" indent="-173038">
              <a:buFont typeface="Arial" panose="020B0604020202020204" pitchFamily="34" charset="0"/>
              <a:buChar char="•"/>
              <a:tabLst>
                <a:tab pos="509588" algn="l"/>
              </a:tabLst>
            </a:pPr>
            <a:r>
              <a:rPr lang="en-US" dirty="0">
                <a:solidFill>
                  <a:schemeClr val="bg1"/>
                </a:solidFill>
              </a:rPr>
              <a:t>A flagger may be posted intermittently on Main Street to help construction vehicles enter/exit the site.</a:t>
            </a:r>
          </a:p>
          <a:p>
            <a:pPr marL="173038" indent="-173038">
              <a:buFont typeface="Arial" panose="020B0604020202020204" pitchFamily="34" charset="0"/>
              <a:buChar char="•"/>
              <a:tabLst>
                <a:tab pos="509588" algn="l"/>
              </a:tabLst>
            </a:pPr>
            <a:r>
              <a:rPr lang="en-US" dirty="0">
                <a:solidFill>
                  <a:schemeClr val="bg1"/>
                </a:solidFill>
              </a:rPr>
              <a:t>Site access for construction vehicles should be through Emerson Street.</a:t>
            </a:r>
          </a:p>
        </p:txBody>
      </p:sp>
    </p:spTree>
    <p:extLst>
      <p:ext uri="{BB962C8B-B14F-4D97-AF65-F5344CB8AC3E}">
        <p14:creationId xmlns:p14="http://schemas.microsoft.com/office/powerpoint/2010/main" val="342876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DB1EE9-6CCE-471F-ACB7-FD059CC83A98}"/>
              </a:ext>
            </a:extLst>
          </p:cNvPr>
          <p:cNvSpPr>
            <a:spLocks noGrp="1"/>
          </p:cNvSpPr>
          <p:nvPr>
            <p:ph type="title"/>
          </p:nvPr>
        </p:nvSpPr>
        <p:spPr>
          <a:xfrm>
            <a:off x="109847" y="269965"/>
            <a:ext cx="9509760" cy="557349"/>
          </a:xfrm>
        </p:spPr>
        <p:txBody>
          <a:bodyPr>
            <a:normAutofit/>
          </a:bodyPr>
          <a:lstStyle/>
          <a:p>
            <a:r>
              <a:rPr lang="en-US" dirty="0"/>
              <a:t>Project Timeline</a:t>
            </a:r>
          </a:p>
        </p:txBody>
      </p:sp>
      <p:sp>
        <p:nvSpPr>
          <p:cNvPr id="7" name="Text Placeholder 6">
            <a:extLst>
              <a:ext uri="{FF2B5EF4-FFF2-40B4-BE49-F238E27FC236}">
                <a16:creationId xmlns:a16="http://schemas.microsoft.com/office/drawing/2014/main" id="{4EA4F0D8-E0A6-45CB-BBA4-D3F44B87A784}"/>
              </a:ext>
            </a:extLst>
          </p:cNvPr>
          <p:cNvSpPr>
            <a:spLocks noGrp="1"/>
          </p:cNvSpPr>
          <p:nvPr>
            <p:ph type="body" sz="quarter" idx="14"/>
          </p:nvPr>
        </p:nvSpPr>
        <p:spPr>
          <a:xfrm>
            <a:off x="320675" y="1219200"/>
            <a:ext cx="5578101" cy="5090160"/>
          </a:xfrm>
        </p:spPr>
        <p:txBody>
          <a:bodyPr/>
          <a:lstStyle/>
          <a:p>
            <a:pPr lvl="1"/>
            <a:r>
              <a:rPr lang="en-US" altLang="en-US" sz="2000" dirty="0"/>
              <a:t>Construction Phasing Meeting Tonight 11/20/25</a:t>
            </a:r>
          </a:p>
          <a:p>
            <a:pPr lvl="1"/>
            <a:r>
              <a:rPr lang="en-US" altLang="en-US" sz="2000" dirty="0"/>
              <a:t>Right of way process is underway</a:t>
            </a:r>
          </a:p>
          <a:p>
            <a:pPr lvl="2"/>
            <a:r>
              <a:rPr lang="en-US" altLang="en-US" b="0" dirty="0"/>
              <a:t>Final Mapping</a:t>
            </a:r>
          </a:p>
          <a:p>
            <a:pPr lvl="2"/>
            <a:r>
              <a:rPr lang="en-US" altLang="en-US" b="0" dirty="0"/>
              <a:t>Appraisals</a:t>
            </a:r>
          </a:p>
          <a:p>
            <a:pPr lvl="2"/>
            <a:r>
              <a:rPr lang="en-US" altLang="en-US" b="0" dirty="0"/>
              <a:t>Negotiations</a:t>
            </a:r>
          </a:p>
          <a:p>
            <a:pPr lvl="1"/>
            <a:r>
              <a:rPr lang="en-US" altLang="en-US" sz="2000" dirty="0"/>
              <a:t>Project Plans, Specs &amp; Estimate- July 2026</a:t>
            </a:r>
          </a:p>
          <a:p>
            <a:pPr lvl="1"/>
            <a:r>
              <a:rPr lang="en-US" altLang="en-US" sz="2000" dirty="0"/>
              <a:t>Project advertise- August 2026</a:t>
            </a:r>
          </a:p>
          <a:p>
            <a:pPr lvl="1"/>
            <a:r>
              <a:rPr lang="en-US" altLang="en-US" sz="2000" dirty="0"/>
              <a:t>Bid Openings- October 2026</a:t>
            </a:r>
          </a:p>
          <a:p>
            <a:pPr lvl="1"/>
            <a:r>
              <a:rPr lang="en-US" altLang="en-US" sz="2000" dirty="0"/>
              <a:t>Project award- December 2026</a:t>
            </a:r>
          </a:p>
          <a:p>
            <a:pPr lvl="1"/>
            <a:r>
              <a:rPr lang="en-US" altLang="en-US" sz="2000" dirty="0"/>
              <a:t>Construction Begin- March/April 2027</a:t>
            </a:r>
          </a:p>
          <a:p>
            <a:pPr lvl="1"/>
            <a:r>
              <a:rPr lang="en-US" altLang="en-US" sz="2000" dirty="0"/>
              <a:t>Construction Complete- Winter 2030</a:t>
            </a:r>
          </a:p>
          <a:p>
            <a:pPr>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98A7CD4F-D905-A40D-C80F-5314490F8FE1}"/>
              </a:ext>
            </a:extLst>
          </p:cNvPr>
          <p:cNvPicPr>
            <a:picLocks noChangeAspect="1"/>
          </p:cNvPicPr>
          <p:nvPr/>
        </p:nvPicPr>
        <p:blipFill>
          <a:blip r:embed="rId3"/>
          <a:stretch>
            <a:fillRect/>
          </a:stretch>
        </p:blipFill>
        <p:spPr>
          <a:xfrm>
            <a:off x="905435" y="6417308"/>
            <a:ext cx="1004945" cy="431727"/>
          </a:xfrm>
          <a:prstGeom prst="rect">
            <a:avLst/>
          </a:prstGeom>
        </p:spPr>
      </p:pic>
      <p:pic>
        <p:nvPicPr>
          <p:cNvPr id="4" name="Picture 4" descr="https://www.vhb.com/Style%20Library/vhb/images/VHB_logo.png">
            <a:extLst>
              <a:ext uri="{FF2B5EF4-FFF2-40B4-BE49-F238E27FC236}">
                <a16:creationId xmlns:a16="http://schemas.microsoft.com/office/drawing/2014/main" id="{FFE31255-0F5E-5B72-560F-F86058A69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53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96012-13D1-28D0-850E-A1A3E740A8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3501B9-5F1A-8E84-8950-26528EBC3548}"/>
              </a:ext>
            </a:extLst>
          </p:cNvPr>
          <p:cNvSpPr>
            <a:spLocks noGrp="1"/>
          </p:cNvSpPr>
          <p:nvPr>
            <p:ph type="title"/>
          </p:nvPr>
        </p:nvSpPr>
        <p:spPr>
          <a:xfrm>
            <a:off x="109847" y="269965"/>
            <a:ext cx="9509760" cy="557349"/>
          </a:xfrm>
        </p:spPr>
        <p:txBody>
          <a:bodyPr>
            <a:normAutofit/>
          </a:bodyPr>
          <a:lstStyle/>
          <a:p>
            <a:r>
              <a:rPr lang="en-US" dirty="0"/>
              <a:t>Construction Communications</a:t>
            </a:r>
          </a:p>
        </p:txBody>
      </p:sp>
      <p:sp>
        <p:nvSpPr>
          <p:cNvPr id="7" name="Text Placeholder 6">
            <a:extLst>
              <a:ext uri="{FF2B5EF4-FFF2-40B4-BE49-F238E27FC236}">
                <a16:creationId xmlns:a16="http://schemas.microsoft.com/office/drawing/2014/main" id="{46CD694D-2CC3-0884-0492-9174DC1DA3AA}"/>
              </a:ext>
            </a:extLst>
          </p:cNvPr>
          <p:cNvSpPr>
            <a:spLocks noGrp="1"/>
          </p:cNvSpPr>
          <p:nvPr>
            <p:ph type="body" sz="quarter" idx="14"/>
          </p:nvPr>
        </p:nvSpPr>
        <p:spPr>
          <a:xfrm>
            <a:off x="302744" y="827314"/>
            <a:ext cx="5389843" cy="5589994"/>
          </a:xfrm>
        </p:spPr>
        <p:txBody>
          <a:bodyPr>
            <a:normAutofit fontScale="92500" lnSpcReduction="10000"/>
          </a:bodyPr>
          <a:lstStyle/>
          <a:p>
            <a:pPr marL="457200" lvl="1" indent="-328613">
              <a:buFont typeface="Wingdings" panose="05000000000000000000" pitchFamily="2" charset="2"/>
              <a:buChar char="Ø"/>
            </a:pPr>
            <a:r>
              <a:rPr lang="en-US" altLang="en-US" sz="2000" dirty="0"/>
              <a:t>Will pose a substantial disruptions to the Sanford Downtown area</a:t>
            </a:r>
          </a:p>
          <a:p>
            <a:pPr marL="457200" lvl="1" indent="-328613">
              <a:buFont typeface="Wingdings" panose="05000000000000000000" pitchFamily="2" charset="2"/>
              <a:buChar char="Ø"/>
            </a:pPr>
            <a:r>
              <a:rPr lang="en-US" altLang="en-US" sz="2000" dirty="0"/>
              <a:t>However, MaineDOT will work with community to lessen impacts:</a:t>
            </a:r>
          </a:p>
          <a:p>
            <a:pPr marL="744538" lvl="2" indent="-307975">
              <a:buFont typeface="Courier New" panose="02070309020205020404" pitchFamily="49" charset="0"/>
              <a:buChar char="o"/>
            </a:pPr>
            <a:r>
              <a:rPr lang="en-US" altLang="en-US" sz="2000" b="0" dirty="0"/>
              <a:t>Public information plans</a:t>
            </a:r>
          </a:p>
          <a:p>
            <a:pPr marL="968375" lvl="3" indent="-244475">
              <a:buFont typeface="Arial" panose="020B0604020202020204" pitchFamily="34" charset="0"/>
              <a:buChar char="•"/>
              <a:tabLst>
                <a:tab pos="1084263" algn="l"/>
              </a:tabLst>
            </a:pPr>
            <a:r>
              <a:rPr lang="en-US" altLang="en-US" sz="2000" b="0" dirty="0"/>
              <a:t>Sanford Downtown Revitalization Projects Webpage</a:t>
            </a:r>
          </a:p>
          <a:p>
            <a:pPr marL="968375" lvl="3" indent="-244475">
              <a:buFont typeface="Arial" panose="020B0604020202020204" pitchFamily="34" charset="0"/>
              <a:buChar char="•"/>
              <a:tabLst>
                <a:tab pos="1084263" algn="l"/>
              </a:tabLst>
            </a:pPr>
            <a:r>
              <a:rPr lang="en-US" altLang="en-US" sz="2000" b="0" dirty="0"/>
              <a:t>QR Code to get to the Sanfor Downtown Revitalizations Projects Webpage (To use the QR code, just open the camera on your smartphone and point it at the code.  A link should pop up on your screen that says open, tap it to open the webpage</a:t>
            </a:r>
          </a:p>
          <a:p>
            <a:pPr marL="744538" lvl="2" indent="-263525">
              <a:buFont typeface="Courier New" panose="02070309020205020404" pitchFamily="49" charset="0"/>
              <a:buChar char="o"/>
              <a:tabLst>
                <a:tab pos="2116138" algn="l"/>
              </a:tabLst>
            </a:pPr>
            <a:r>
              <a:rPr lang="en-US" altLang="en-US" sz="2000" dirty="0"/>
              <a:t>Website notices, both State and City</a:t>
            </a:r>
          </a:p>
          <a:p>
            <a:pPr marL="744538" lvl="2" indent="-263525">
              <a:buFont typeface="Courier New" panose="02070309020205020404" pitchFamily="49" charset="0"/>
              <a:buChar char="o"/>
              <a:tabLst>
                <a:tab pos="2116138" algn="l"/>
              </a:tabLst>
            </a:pPr>
            <a:r>
              <a:rPr lang="en-US" altLang="en-US" sz="2000" dirty="0"/>
              <a:t>Facebook</a:t>
            </a:r>
          </a:p>
          <a:p>
            <a:pPr marL="744538" lvl="2" indent="-263525">
              <a:buFont typeface="Courier New" panose="02070309020205020404" pitchFamily="49" charset="0"/>
              <a:buChar char="o"/>
              <a:tabLst>
                <a:tab pos="2116138" algn="l"/>
              </a:tabLst>
            </a:pPr>
            <a:r>
              <a:rPr lang="en-US" altLang="en-US" sz="2000" dirty="0"/>
              <a:t>MaineDOT &amp; Contractor to hold Open House before construction begins</a:t>
            </a:r>
          </a:p>
          <a:p>
            <a:pPr marL="744538" lvl="2" indent="-263525">
              <a:buFont typeface="Courier New" panose="02070309020205020404" pitchFamily="49" charset="0"/>
              <a:buChar char="o"/>
              <a:tabLst>
                <a:tab pos="2116138" algn="l"/>
              </a:tabLst>
            </a:pPr>
            <a:r>
              <a:rPr lang="en-US" altLang="en-US" sz="2000" dirty="0"/>
              <a:t>Weekly contractor updates</a:t>
            </a:r>
          </a:p>
          <a:p>
            <a:pPr marL="457200" lvl="1" indent="-328613">
              <a:buFont typeface="Wingdings" panose="05000000000000000000" pitchFamily="2" charset="2"/>
              <a:buChar char="Ø"/>
            </a:pPr>
            <a:r>
              <a:rPr lang="en-US" altLang="en-US" sz="2100" dirty="0"/>
              <a:t>Traffic management plan</a:t>
            </a:r>
          </a:p>
        </p:txBody>
      </p:sp>
      <p:pic>
        <p:nvPicPr>
          <p:cNvPr id="3" name="Picture 2">
            <a:extLst>
              <a:ext uri="{FF2B5EF4-FFF2-40B4-BE49-F238E27FC236}">
                <a16:creationId xmlns:a16="http://schemas.microsoft.com/office/drawing/2014/main" id="{09CF4B6A-2BDB-8044-203F-FF8222259B15}"/>
              </a:ext>
            </a:extLst>
          </p:cNvPr>
          <p:cNvPicPr>
            <a:picLocks noChangeAspect="1"/>
          </p:cNvPicPr>
          <p:nvPr/>
        </p:nvPicPr>
        <p:blipFill>
          <a:blip r:embed="rId3"/>
          <a:stretch>
            <a:fillRect/>
          </a:stretch>
        </p:blipFill>
        <p:spPr>
          <a:xfrm>
            <a:off x="905435" y="6417308"/>
            <a:ext cx="1004945" cy="431727"/>
          </a:xfrm>
          <a:prstGeom prst="rect">
            <a:avLst/>
          </a:prstGeom>
        </p:spPr>
      </p:pic>
      <p:pic>
        <p:nvPicPr>
          <p:cNvPr id="4" name="Picture 4" descr="https://www.vhb.com/Style%20Library/vhb/images/VHB_logo.png">
            <a:extLst>
              <a:ext uri="{FF2B5EF4-FFF2-40B4-BE49-F238E27FC236}">
                <a16:creationId xmlns:a16="http://schemas.microsoft.com/office/drawing/2014/main" id="{4ADC052F-E96D-7B1A-45B7-6D11EFAA34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qr code on a screen&#10;&#10;AI-generated content may be incorrect.">
            <a:extLst>
              <a:ext uri="{FF2B5EF4-FFF2-40B4-BE49-F238E27FC236}">
                <a16:creationId xmlns:a16="http://schemas.microsoft.com/office/drawing/2014/main" id="{F2FD4F53-78F5-D8BD-0532-11090D49B41D}"/>
              </a:ext>
            </a:extLst>
          </p:cNvPr>
          <p:cNvPicPr>
            <a:picLocks noChangeAspect="1"/>
          </p:cNvPicPr>
          <p:nvPr/>
        </p:nvPicPr>
        <p:blipFill>
          <a:blip r:embed="rId5"/>
          <a:stretch>
            <a:fillRect/>
          </a:stretch>
        </p:blipFill>
        <p:spPr>
          <a:xfrm>
            <a:off x="7085633" y="1185191"/>
            <a:ext cx="3563033" cy="4757698"/>
          </a:xfrm>
          <a:prstGeom prst="rect">
            <a:avLst/>
          </a:prstGeom>
        </p:spPr>
      </p:pic>
    </p:spTree>
    <p:extLst>
      <p:ext uri="{BB962C8B-B14F-4D97-AF65-F5344CB8AC3E}">
        <p14:creationId xmlns:p14="http://schemas.microsoft.com/office/powerpoint/2010/main" val="2532675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0C53-142B-4DDD-8800-C36F38F3335D}"/>
              </a:ext>
            </a:extLst>
          </p:cNvPr>
          <p:cNvSpPr>
            <a:spLocks noGrp="1"/>
          </p:cNvSpPr>
          <p:nvPr>
            <p:ph type="title"/>
          </p:nvPr>
        </p:nvSpPr>
        <p:spPr>
          <a:xfrm>
            <a:off x="630935" y="471509"/>
            <a:ext cx="9850251" cy="1723051"/>
          </a:xfrm>
        </p:spPr>
        <p:txBody>
          <a:bodyPr/>
          <a:lstStyle/>
          <a:p>
            <a:r>
              <a:rPr lang="en-US" dirty="0"/>
              <a:t>Project CONSTRUCTION Funding</a:t>
            </a:r>
          </a:p>
        </p:txBody>
      </p:sp>
      <p:sp>
        <p:nvSpPr>
          <p:cNvPr id="4" name="Text Placeholder 3">
            <a:extLst>
              <a:ext uri="{FF2B5EF4-FFF2-40B4-BE49-F238E27FC236}">
                <a16:creationId xmlns:a16="http://schemas.microsoft.com/office/drawing/2014/main" id="{2339A864-F63C-4B76-A950-A6D1144AB555}"/>
              </a:ext>
            </a:extLst>
          </p:cNvPr>
          <p:cNvSpPr>
            <a:spLocks noGrp="1"/>
          </p:cNvSpPr>
          <p:nvPr>
            <p:ph type="body" sz="half" idx="2"/>
          </p:nvPr>
        </p:nvSpPr>
        <p:spPr>
          <a:xfrm>
            <a:off x="630935" y="2257506"/>
            <a:ext cx="9161993" cy="3731308"/>
          </a:xfrm>
        </p:spPr>
        <p:txBody>
          <a:bodyPr/>
          <a:lstStyle/>
          <a:p>
            <a:r>
              <a:rPr lang="en-US" dirty="0"/>
              <a:t>Federal RAISE Grant Funding Source              $25,000,000</a:t>
            </a:r>
          </a:p>
          <a:p>
            <a:r>
              <a:rPr lang="en-US" dirty="0"/>
              <a:t>State Funding                                               $3,005,888.00</a:t>
            </a:r>
          </a:p>
          <a:p>
            <a:r>
              <a:rPr lang="en-US" dirty="0"/>
              <a:t>City of Sanford                                            $3,005,888.00</a:t>
            </a:r>
          </a:p>
          <a:p>
            <a:r>
              <a:rPr lang="en-US" dirty="0"/>
              <a:t>Federal Flexible Funding		 $647,104.00</a:t>
            </a:r>
          </a:p>
          <a:p>
            <a:r>
              <a:rPr lang="en-US" dirty="0"/>
              <a:t> </a:t>
            </a:r>
          </a:p>
        </p:txBody>
      </p:sp>
      <p:pic>
        <p:nvPicPr>
          <p:cNvPr id="5" name="Picture 4">
            <a:extLst>
              <a:ext uri="{FF2B5EF4-FFF2-40B4-BE49-F238E27FC236}">
                <a16:creationId xmlns:a16="http://schemas.microsoft.com/office/drawing/2014/main" id="{055EEF95-C84E-4AA5-B469-DAD324D50177}"/>
              </a:ext>
            </a:extLst>
          </p:cNvPr>
          <p:cNvPicPr>
            <a:picLocks noChangeAspect="1"/>
          </p:cNvPicPr>
          <p:nvPr/>
        </p:nvPicPr>
        <p:blipFill>
          <a:blip r:embed="rId2"/>
          <a:stretch>
            <a:fillRect/>
          </a:stretch>
        </p:blipFill>
        <p:spPr>
          <a:xfrm>
            <a:off x="905435" y="6417308"/>
            <a:ext cx="1004945" cy="431727"/>
          </a:xfrm>
          <a:prstGeom prst="rect">
            <a:avLst/>
          </a:prstGeom>
        </p:spPr>
      </p:pic>
      <p:pic>
        <p:nvPicPr>
          <p:cNvPr id="6" name="Picture 4" descr="https://www.vhb.com/Style%20Library/vhb/images/VHB_logo.png">
            <a:extLst>
              <a:ext uri="{FF2B5EF4-FFF2-40B4-BE49-F238E27FC236}">
                <a16:creationId xmlns:a16="http://schemas.microsoft.com/office/drawing/2014/main" id="{7124457B-89CB-0FDE-E95C-F1C413AC0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94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C08A4-E63F-4A13-AC81-B5276322A04A}"/>
              </a:ext>
            </a:extLst>
          </p:cNvPr>
          <p:cNvSpPr>
            <a:spLocks noGrp="1"/>
          </p:cNvSpPr>
          <p:nvPr>
            <p:ph type="title"/>
          </p:nvPr>
        </p:nvSpPr>
        <p:spPr>
          <a:xfrm>
            <a:off x="1722028" y="347663"/>
            <a:ext cx="9720262" cy="1462087"/>
          </a:xfrm>
        </p:spPr>
        <p:txBody>
          <a:bodyPr>
            <a:normAutofit/>
          </a:bodyPr>
          <a:lstStyle/>
          <a:p>
            <a:r>
              <a:rPr lang="en-US" sz="3600" b="1" dirty="0">
                <a:effectLst/>
                <a:latin typeface="Times New Roman" panose="02020603050405020304" pitchFamily="18" charset="0"/>
                <a:ea typeface="Times New Roman" panose="02020603050405020304" pitchFamily="18" charset="0"/>
              </a:rPr>
              <a:t>Questions/answers/thoughts</a:t>
            </a:r>
            <a:endParaRPr lang="en-US" sz="3600" dirty="0"/>
          </a:p>
        </p:txBody>
      </p:sp>
      <p:sp>
        <p:nvSpPr>
          <p:cNvPr id="3" name="Content Placeholder 2">
            <a:extLst>
              <a:ext uri="{FF2B5EF4-FFF2-40B4-BE49-F238E27FC236}">
                <a16:creationId xmlns:a16="http://schemas.microsoft.com/office/drawing/2014/main" id="{3542553E-1238-493F-8FDF-73D0DEE1A733}"/>
              </a:ext>
            </a:extLst>
          </p:cNvPr>
          <p:cNvSpPr>
            <a:spLocks noGrp="1"/>
          </p:cNvSpPr>
          <p:nvPr>
            <p:ph idx="1"/>
          </p:nvPr>
        </p:nvSpPr>
        <p:spPr/>
        <p:txBody>
          <a:bodyPr/>
          <a:lstStyle/>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Ground rules- in council chambers please raise your hand, when called upon, please stand up and state your name and who you are representing. If you’re attending on Zoom raise your hand in the chat and we will call upon you. One person at a time. </a:t>
            </a:r>
          </a:p>
          <a:p>
            <a:endParaRPr lang="en-US" dirty="0"/>
          </a:p>
        </p:txBody>
      </p:sp>
      <p:pic>
        <p:nvPicPr>
          <p:cNvPr id="4" name="Picture 3">
            <a:extLst>
              <a:ext uri="{FF2B5EF4-FFF2-40B4-BE49-F238E27FC236}">
                <a16:creationId xmlns:a16="http://schemas.microsoft.com/office/drawing/2014/main" id="{D7A641F6-B552-2E4D-89BE-0D79659805A4}"/>
              </a:ext>
            </a:extLst>
          </p:cNvPr>
          <p:cNvPicPr>
            <a:picLocks noChangeAspect="1"/>
          </p:cNvPicPr>
          <p:nvPr/>
        </p:nvPicPr>
        <p:blipFill>
          <a:blip r:embed="rId2"/>
          <a:stretch>
            <a:fillRect/>
          </a:stretch>
        </p:blipFill>
        <p:spPr>
          <a:xfrm>
            <a:off x="905435" y="6417308"/>
            <a:ext cx="1004945" cy="431727"/>
          </a:xfrm>
          <a:prstGeom prst="rect">
            <a:avLst/>
          </a:prstGeom>
        </p:spPr>
      </p:pic>
      <p:pic>
        <p:nvPicPr>
          <p:cNvPr id="5" name="Picture 4" descr="https://www.vhb.com/Style%20Library/vhb/images/VHB_logo.png">
            <a:extLst>
              <a:ext uri="{FF2B5EF4-FFF2-40B4-BE49-F238E27FC236}">
                <a16:creationId xmlns:a16="http://schemas.microsoft.com/office/drawing/2014/main" id="{51746E08-82A5-C487-60DA-59780D5F8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07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9BC1-DE3D-4A6F-8F0C-4D30C2DC3585}"/>
              </a:ext>
            </a:extLst>
          </p:cNvPr>
          <p:cNvSpPr>
            <a:spLocks noGrp="1"/>
          </p:cNvSpPr>
          <p:nvPr>
            <p:ph type="title"/>
          </p:nvPr>
        </p:nvSpPr>
        <p:spPr>
          <a:xfrm>
            <a:off x="0" y="211789"/>
            <a:ext cx="5406359" cy="659427"/>
          </a:xfrm>
        </p:spPr>
        <p:txBody>
          <a:bodyPr/>
          <a:lstStyle/>
          <a:p>
            <a:r>
              <a:rPr lang="en-US" dirty="0"/>
              <a:t>Meeting Agenda</a:t>
            </a:r>
          </a:p>
        </p:txBody>
      </p:sp>
      <p:pic>
        <p:nvPicPr>
          <p:cNvPr id="5" name="Picture 4" descr="https://www.vhb.com/Style%20Library/vhb/images/VHB_logo.png">
            <a:extLst>
              <a:ext uri="{FF2B5EF4-FFF2-40B4-BE49-F238E27FC236}">
                <a16:creationId xmlns:a16="http://schemas.microsoft.com/office/drawing/2014/main" id="{3D66CFEC-882D-C8A4-C58B-33E78ACD5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08DF3FE-A7BD-02C2-6FE7-B0C38B863EFE}"/>
              </a:ext>
            </a:extLst>
          </p:cNvPr>
          <p:cNvPicPr>
            <a:picLocks noChangeAspect="1"/>
          </p:cNvPicPr>
          <p:nvPr/>
        </p:nvPicPr>
        <p:blipFill>
          <a:blip r:embed="rId4"/>
          <a:stretch>
            <a:fillRect/>
          </a:stretch>
        </p:blipFill>
        <p:spPr>
          <a:xfrm>
            <a:off x="905435" y="6417308"/>
            <a:ext cx="1004945" cy="431727"/>
          </a:xfrm>
          <a:prstGeom prst="rect">
            <a:avLst/>
          </a:prstGeom>
        </p:spPr>
      </p:pic>
      <p:pic>
        <p:nvPicPr>
          <p:cNvPr id="8" name="Picture 7">
            <a:extLst>
              <a:ext uri="{FF2B5EF4-FFF2-40B4-BE49-F238E27FC236}">
                <a16:creationId xmlns:a16="http://schemas.microsoft.com/office/drawing/2014/main" id="{6DB96706-03D8-C9FD-E80F-83A8DDE9C109}"/>
              </a:ext>
            </a:extLst>
          </p:cNvPr>
          <p:cNvPicPr>
            <a:picLocks noChangeAspect="1"/>
          </p:cNvPicPr>
          <p:nvPr/>
        </p:nvPicPr>
        <p:blipFill>
          <a:blip r:embed="rId5"/>
          <a:stretch>
            <a:fillRect/>
          </a:stretch>
        </p:blipFill>
        <p:spPr>
          <a:xfrm>
            <a:off x="5406359" y="211789"/>
            <a:ext cx="5907100" cy="6067666"/>
          </a:xfrm>
          <a:prstGeom prst="rect">
            <a:avLst/>
          </a:prstGeom>
        </p:spPr>
      </p:pic>
    </p:spTree>
    <p:extLst>
      <p:ext uri="{BB962C8B-B14F-4D97-AF65-F5344CB8AC3E}">
        <p14:creationId xmlns:p14="http://schemas.microsoft.com/office/powerpoint/2010/main" val="43065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310E-5032-4A97-855C-CED7E9630FD2}"/>
              </a:ext>
            </a:extLst>
          </p:cNvPr>
          <p:cNvSpPr>
            <a:spLocks noGrp="1"/>
          </p:cNvSpPr>
          <p:nvPr>
            <p:ph type="title"/>
          </p:nvPr>
        </p:nvSpPr>
        <p:spPr>
          <a:xfrm>
            <a:off x="639098" y="430653"/>
            <a:ext cx="11104408" cy="847541"/>
          </a:xfrm>
        </p:spPr>
        <p:txBody>
          <a:bodyPr>
            <a:normAutofit fontScale="90000"/>
          </a:bodyPr>
          <a:lstStyle/>
          <a:p>
            <a:r>
              <a:rPr lang="en-US" dirty="0"/>
              <a:t>Introductions of Project Design Teams &amp; Agenda</a:t>
            </a:r>
          </a:p>
        </p:txBody>
      </p:sp>
      <p:sp>
        <p:nvSpPr>
          <p:cNvPr id="3" name="Picture Placeholder 2">
            <a:extLst>
              <a:ext uri="{FF2B5EF4-FFF2-40B4-BE49-F238E27FC236}">
                <a16:creationId xmlns:a16="http://schemas.microsoft.com/office/drawing/2014/main" id="{BC811585-BFE0-43FC-ADAD-C613DC51617E}"/>
              </a:ext>
            </a:extLst>
          </p:cNvPr>
          <p:cNvSpPr>
            <a:spLocks noGrp="1"/>
          </p:cNvSpPr>
          <p:nvPr>
            <p:ph type="pic" sz="quarter" idx="13"/>
          </p:nvPr>
        </p:nvSpPr>
        <p:spPr>
          <a:xfrm flipH="1">
            <a:off x="12191999" y="128016"/>
            <a:ext cx="45719" cy="6254496"/>
          </a:xfrm>
        </p:spPr>
        <p:txBody>
          <a:bodyPr/>
          <a:lstStyle/>
          <a:p>
            <a:endParaRPr lang="en-US"/>
          </a:p>
        </p:txBody>
      </p:sp>
      <p:sp>
        <p:nvSpPr>
          <p:cNvPr id="4" name="Text Placeholder 3">
            <a:extLst>
              <a:ext uri="{FF2B5EF4-FFF2-40B4-BE49-F238E27FC236}">
                <a16:creationId xmlns:a16="http://schemas.microsoft.com/office/drawing/2014/main" id="{7107AB2C-3010-411E-8123-45EF4E77AD36}"/>
              </a:ext>
            </a:extLst>
          </p:cNvPr>
          <p:cNvSpPr>
            <a:spLocks noGrp="1"/>
          </p:cNvSpPr>
          <p:nvPr>
            <p:ph type="body" sz="quarter" idx="14"/>
          </p:nvPr>
        </p:nvSpPr>
        <p:spPr>
          <a:xfrm>
            <a:off x="468158" y="1400409"/>
            <a:ext cx="11104408" cy="3913569"/>
          </a:xfrm>
        </p:spPr>
        <p:txBody>
          <a:bodyPr/>
          <a:lstStyle/>
          <a:p>
            <a:r>
              <a:rPr lang="en-US" dirty="0"/>
              <a:t>   </a:t>
            </a:r>
            <a:r>
              <a:rPr lang="en-US" b="1" u="sng" dirty="0"/>
              <a:t>City of Sanford</a:t>
            </a:r>
          </a:p>
          <a:p>
            <a:pPr lvl="2">
              <a:buFont typeface="Wingdings" panose="05000000000000000000" pitchFamily="2" charset="2"/>
              <a:buChar char="Ø"/>
            </a:pPr>
            <a:r>
              <a:rPr lang="en-US" sz="1600" dirty="0"/>
              <a:t>Matt Hill, City Engineer</a:t>
            </a:r>
          </a:p>
          <a:p>
            <a:pPr lvl="2">
              <a:buFont typeface="Wingdings" panose="05000000000000000000" pitchFamily="2" charset="2"/>
              <a:buChar char="Ø"/>
            </a:pPr>
            <a:r>
              <a:rPr lang="en-US" sz="1600" dirty="0"/>
              <a:t>Matt Provencher, Assistant City Engineer</a:t>
            </a:r>
          </a:p>
          <a:p>
            <a:pPr lvl="2">
              <a:buFont typeface="Wingdings" panose="05000000000000000000" pitchFamily="2" charset="2"/>
              <a:buChar char="Ø"/>
            </a:pPr>
            <a:endParaRPr lang="en-US" sz="1600" b="1" u="sng" dirty="0"/>
          </a:p>
          <a:p>
            <a:pPr marL="310896" lvl="2" indent="0">
              <a:buNone/>
            </a:pPr>
            <a:r>
              <a:rPr lang="en-US" sz="2200" b="1" u="sng" dirty="0"/>
              <a:t>VHB</a:t>
            </a:r>
          </a:p>
          <a:p>
            <a:pPr lvl="2">
              <a:buFont typeface="Wingdings" panose="05000000000000000000" pitchFamily="2" charset="2"/>
              <a:buChar char="Ø"/>
            </a:pPr>
            <a:r>
              <a:rPr lang="en-US" sz="1600" dirty="0"/>
              <a:t>Tony Grande </a:t>
            </a:r>
          </a:p>
          <a:p>
            <a:pPr lvl="2">
              <a:buFont typeface="Wingdings" panose="05000000000000000000" pitchFamily="2" charset="2"/>
              <a:buChar char="Ø"/>
            </a:pPr>
            <a:r>
              <a:rPr lang="en-US" sz="1600" dirty="0"/>
              <a:t>Ethan Flynn</a:t>
            </a:r>
          </a:p>
          <a:p>
            <a:r>
              <a:rPr lang="en-US" dirty="0"/>
              <a:t>   </a:t>
            </a:r>
            <a:r>
              <a:rPr lang="en-US" b="1" u="sng" dirty="0"/>
              <a:t>Gorrill-Palmer</a:t>
            </a:r>
          </a:p>
          <a:p>
            <a:pPr lvl="2">
              <a:buFont typeface="Wingdings" panose="05000000000000000000" pitchFamily="2" charset="2"/>
              <a:buChar char="Ø"/>
            </a:pPr>
            <a:r>
              <a:rPr lang="en-US" sz="1600" dirty="0"/>
              <a:t>Don Ettinger</a:t>
            </a:r>
          </a:p>
          <a:p>
            <a:pPr lvl="2">
              <a:buFont typeface="Wingdings" panose="05000000000000000000" pitchFamily="2" charset="2"/>
              <a:buChar char="Ø"/>
            </a:pPr>
            <a:r>
              <a:rPr lang="en-US" sz="1600" dirty="0"/>
              <a:t>Jared Winchenbach</a:t>
            </a:r>
          </a:p>
          <a:p>
            <a:pPr marL="311150" lvl="2" indent="0">
              <a:buNone/>
            </a:pPr>
            <a:endParaRPr lang="en-US" sz="2200" dirty="0"/>
          </a:p>
        </p:txBody>
      </p:sp>
      <p:pic>
        <p:nvPicPr>
          <p:cNvPr id="5" name="Picture 4" descr="https://www.vhb.com/Style%20Library/vhb/images/VHB_logo.png">
            <a:extLst>
              <a:ext uri="{FF2B5EF4-FFF2-40B4-BE49-F238E27FC236}">
                <a16:creationId xmlns:a16="http://schemas.microsoft.com/office/drawing/2014/main" id="{4CED411A-1AFB-F21D-7F04-C7A172140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2701D7-5CB9-AF5C-0AD8-59C3A3355D4E}"/>
              </a:ext>
            </a:extLst>
          </p:cNvPr>
          <p:cNvPicPr>
            <a:picLocks noChangeAspect="1"/>
          </p:cNvPicPr>
          <p:nvPr/>
        </p:nvPicPr>
        <p:blipFill>
          <a:blip r:embed="rId4"/>
          <a:stretch>
            <a:fillRect/>
          </a:stretch>
        </p:blipFill>
        <p:spPr>
          <a:xfrm>
            <a:off x="905435" y="6417308"/>
            <a:ext cx="1004945" cy="431727"/>
          </a:xfrm>
          <a:prstGeom prst="rect">
            <a:avLst/>
          </a:prstGeom>
        </p:spPr>
      </p:pic>
    </p:spTree>
    <p:extLst>
      <p:ext uri="{BB962C8B-B14F-4D97-AF65-F5344CB8AC3E}">
        <p14:creationId xmlns:p14="http://schemas.microsoft.com/office/powerpoint/2010/main" val="256001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6D6676-0866-4C21-98C2-CEA12B3FE33C}"/>
              </a:ext>
            </a:extLst>
          </p:cNvPr>
          <p:cNvSpPr>
            <a:spLocks noGrp="1"/>
          </p:cNvSpPr>
          <p:nvPr>
            <p:ph type="title"/>
          </p:nvPr>
        </p:nvSpPr>
        <p:spPr>
          <a:xfrm>
            <a:off x="320675" y="548640"/>
            <a:ext cx="5330952" cy="627017"/>
          </a:xfrm>
        </p:spPr>
        <p:txBody>
          <a:bodyPr>
            <a:normAutofit fontScale="90000"/>
          </a:bodyPr>
          <a:lstStyle/>
          <a:p>
            <a:r>
              <a:rPr lang="en-US" dirty="0"/>
              <a:t>Project Components</a:t>
            </a:r>
          </a:p>
        </p:txBody>
      </p:sp>
      <p:sp>
        <p:nvSpPr>
          <p:cNvPr id="6" name="Text Placeholder 5">
            <a:extLst>
              <a:ext uri="{FF2B5EF4-FFF2-40B4-BE49-F238E27FC236}">
                <a16:creationId xmlns:a16="http://schemas.microsoft.com/office/drawing/2014/main" id="{D96F234B-D357-44D2-BF8F-9B9140977D2A}"/>
              </a:ext>
            </a:extLst>
          </p:cNvPr>
          <p:cNvSpPr>
            <a:spLocks noGrp="1"/>
          </p:cNvSpPr>
          <p:nvPr>
            <p:ph type="body" sz="quarter" idx="14"/>
          </p:nvPr>
        </p:nvSpPr>
        <p:spPr>
          <a:xfrm>
            <a:off x="320675" y="1175658"/>
            <a:ext cx="5226685" cy="2253342"/>
          </a:xfrm>
        </p:spPr>
        <p:txBody>
          <a:bodyPr>
            <a:normAutofit lnSpcReduction="10000"/>
          </a:bodyPr>
          <a:lstStyle/>
          <a:p>
            <a:pPr>
              <a:buFont typeface="Arial" panose="020B0604020202020204" pitchFamily="34" charset="0"/>
              <a:buChar char="•"/>
            </a:pPr>
            <a:r>
              <a:rPr lang="en-US" dirty="0"/>
              <a:t> </a:t>
            </a:r>
            <a:r>
              <a:rPr lang="en-US" dirty="0">
                <a:solidFill>
                  <a:srgbClr val="FF0000"/>
                </a:solidFill>
              </a:rPr>
              <a:t>Downtown Improvements</a:t>
            </a:r>
          </a:p>
          <a:p>
            <a:pPr>
              <a:buFont typeface="Arial" panose="020B0604020202020204" pitchFamily="34" charset="0"/>
              <a:buChar char="•"/>
            </a:pPr>
            <a:r>
              <a:rPr lang="en-US" dirty="0"/>
              <a:t> </a:t>
            </a:r>
            <a:r>
              <a:rPr lang="en-US" dirty="0">
                <a:solidFill>
                  <a:schemeClr val="accent1">
                    <a:lumMod val="50000"/>
                  </a:schemeClr>
                </a:solidFill>
              </a:rPr>
              <a:t>Cottage Street</a:t>
            </a:r>
          </a:p>
          <a:p>
            <a:pPr>
              <a:buFont typeface="Arial" panose="020B0604020202020204" pitchFamily="34" charset="0"/>
              <a:buChar char="•"/>
            </a:pPr>
            <a:r>
              <a:rPr lang="en-US" dirty="0"/>
              <a:t> </a:t>
            </a:r>
            <a:r>
              <a:rPr lang="en-US" dirty="0">
                <a:solidFill>
                  <a:srgbClr val="FFFF00"/>
                </a:solidFill>
              </a:rPr>
              <a:t>William Oscar Emery Drive &amp; </a:t>
            </a:r>
          </a:p>
          <a:p>
            <a:pPr marL="0" indent="0">
              <a:buNone/>
            </a:pPr>
            <a:r>
              <a:rPr lang="en-US" dirty="0">
                <a:solidFill>
                  <a:srgbClr val="FFFF00"/>
                </a:solidFill>
              </a:rPr>
              <a:t>  Riverside Avenue</a:t>
            </a:r>
          </a:p>
          <a:p>
            <a:pPr>
              <a:buFont typeface="Arial" panose="020B0604020202020204" pitchFamily="34" charset="0"/>
              <a:buChar char="•"/>
            </a:pPr>
            <a:r>
              <a:rPr lang="en-US" dirty="0"/>
              <a:t> </a:t>
            </a:r>
            <a:r>
              <a:rPr lang="en-US" dirty="0">
                <a:solidFill>
                  <a:srgbClr val="FFC000"/>
                </a:solidFill>
              </a:rPr>
              <a:t>Park and Ride</a:t>
            </a:r>
          </a:p>
        </p:txBody>
      </p:sp>
      <p:pic>
        <p:nvPicPr>
          <p:cNvPr id="2" name="Picture 4" descr="https://www.vhb.com/Style%20Library/vhb/images/VHB_logo.png">
            <a:extLst>
              <a:ext uri="{FF2B5EF4-FFF2-40B4-BE49-F238E27FC236}">
                <a16:creationId xmlns:a16="http://schemas.microsoft.com/office/drawing/2014/main" id="{C472D8BF-7785-7262-3BA0-8438E0743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5C1CB1C-708F-5D84-D614-B2279C0CFCE9}"/>
              </a:ext>
            </a:extLst>
          </p:cNvPr>
          <p:cNvPicPr>
            <a:picLocks noChangeAspect="1"/>
          </p:cNvPicPr>
          <p:nvPr/>
        </p:nvPicPr>
        <p:blipFill>
          <a:blip r:embed="rId4"/>
          <a:stretch>
            <a:fillRect/>
          </a:stretch>
        </p:blipFill>
        <p:spPr>
          <a:xfrm>
            <a:off x="905435" y="6417308"/>
            <a:ext cx="1004945" cy="431727"/>
          </a:xfrm>
          <a:prstGeom prst="rect">
            <a:avLst/>
          </a:prstGeom>
        </p:spPr>
      </p:pic>
      <p:pic>
        <p:nvPicPr>
          <p:cNvPr id="8" name="Picture 7" descr="A map of a city&#10;&#10;AI-generated content may be incorrect.">
            <a:extLst>
              <a:ext uri="{FF2B5EF4-FFF2-40B4-BE49-F238E27FC236}">
                <a16:creationId xmlns:a16="http://schemas.microsoft.com/office/drawing/2014/main" id="{B1DCB009-D89A-3109-5376-878C17CA4045}"/>
              </a:ext>
            </a:extLst>
          </p:cNvPr>
          <p:cNvPicPr>
            <a:picLocks noChangeAspect="1"/>
          </p:cNvPicPr>
          <p:nvPr/>
        </p:nvPicPr>
        <p:blipFill>
          <a:blip r:embed="rId5"/>
          <a:srcRect l="5425" t="9150" r="21157" b="8000"/>
          <a:stretch>
            <a:fillRect/>
          </a:stretch>
        </p:blipFill>
        <p:spPr>
          <a:xfrm>
            <a:off x="4692794" y="1067709"/>
            <a:ext cx="7178531" cy="5241651"/>
          </a:xfrm>
          <a:prstGeom prst="rect">
            <a:avLst/>
          </a:prstGeom>
        </p:spPr>
      </p:pic>
    </p:spTree>
    <p:extLst>
      <p:ext uri="{BB962C8B-B14F-4D97-AF65-F5344CB8AC3E}">
        <p14:creationId xmlns:p14="http://schemas.microsoft.com/office/powerpoint/2010/main" val="194712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A960-1E15-B785-AED3-38CE28CCBC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0358E3-97E2-AEEA-BA60-0F726785561C}"/>
              </a:ext>
            </a:extLst>
          </p:cNvPr>
          <p:cNvSpPr>
            <a:spLocks noGrp="1"/>
          </p:cNvSpPr>
          <p:nvPr>
            <p:ph type="title"/>
          </p:nvPr>
        </p:nvSpPr>
        <p:spPr>
          <a:xfrm>
            <a:off x="320675" y="548640"/>
            <a:ext cx="5330952" cy="627017"/>
          </a:xfrm>
        </p:spPr>
        <p:txBody>
          <a:bodyPr>
            <a:normAutofit/>
          </a:bodyPr>
          <a:lstStyle/>
          <a:p>
            <a:r>
              <a:rPr lang="en-US" dirty="0"/>
              <a:t>Scope Refresher</a:t>
            </a:r>
          </a:p>
        </p:txBody>
      </p:sp>
      <p:sp>
        <p:nvSpPr>
          <p:cNvPr id="6" name="Text Placeholder 5">
            <a:extLst>
              <a:ext uri="{FF2B5EF4-FFF2-40B4-BE49-F238E27FC236}">
                <a16:creationId xmlns:a16="http://schemas.microsoft.com/office/drawing/2014/main" id="{99AC9D31-DF59-6EC8-9629-364A1FC52EDA}"/>
              </a:ext>
            </a:extLst>
          </p:cNvPr>
          <p:cNvSpPr>
            <a:spLocks noGrp="1"/>
          </p:cNvSpPr>
          <p:nvPr>
            <p:ph type="body" sz="quarter" idx="14"/>
          </p:nvPr>
        </p:nvSpPr>
        <p:spPr>
          <a:xfrm>
            <a:off x="320675" y="1175657"/>
            <a:ext cx="5226685" cy="5215517"/>
          </a:xfrm>
        </p:spPr>
        <p:txBody>
          <a:bodyPr>
            <a:normAutofit/>
          </a:bodyPr>
          <a:lstStyle/>
          <a:p>
            <a:pPr>
              <a:buFont typeface="Arial" panose="020B0604020202020204" pitchFamily="34" charset="0"/>
              <a:buChar char="•"/>
            </a:pPr>
            <a:r>
              <a:rPr lang="en-US" dirty="0"/>
              <a:t> </a:t>
            </a:r>
            <a:r>
              <a:rPr lang="en-US" dirty="0">
                <a:solidFill>
                  <a:srgbClr val="FF0000"/>
                </a:solidFill>
              </a:rPr>
              <a:t>Downtown Improvements</a:t>
            </a:r>
          </a:p>
          <a:p>
            <a:pPr lvl="1">
              <a:buFont typeface="Arial" panose="020B0604020202020204" pitchFamily="34" charset="0"/>
              <a:buChar char="•"/>
            </a:pPr>
            <a:r>
              <a:rPr lang="en-US" dirty="0"/>
              <a:t>Roadway &amp; Sidewalk reconstruction</a:t>
            </a:r>
          </a:p>
          <a:p>
            <a:pPr lvl="1">
              <a:buFont typeface="Arial" panose="020B0604020202020204" pitchFamily="34" charset="0"/>
              <a:buChar char="•"/>
            </a:pPr>
            <a:r>
              <a:rPr lang="en-US" dirty="0"/>
              <a:t>Sidewalk </a:t>
            </a:r>
            <a:r>
              <a:rPr lang="en-US" dirty="0" err="1"/>
              <a:t>Bumpouts</a:t>
            </a:r>
            <a:r>
              <a:rPr lang="en-US" dirty="0"/>
              <a:t> to better define pedestrian crossings and parking </a:t>
            </a:r>
          </a:p>
          <a:p>
            <a:pPr lvl="1">
              <a:buFont typeface="Arial" panose="020B0604020202020204" pitchFamily="34" charset="0"/>
              <a:buChar char="•"/>
            </a:pPr>
            <a:r>
              <a:rPr lang="en-US" dirty="0"/>
              <a:t>Drainage Improvements</a:t>
            </a:r>
          </a:p>
          <a:p>
            <a:pPr lvl="1">
              <a:buFont typeface="Arial" panose="020B0604020202020204" pitchFamily="34" charset="0"/>
              <a:buChar char="•"/>
            </a:pPr>
            <a:r>
              <a:rPr lang="en-US" dirty="0"/>
              <a:t>Signal Improvements</a:t>
            </a:r>
          </a:p>
          <a:p>
            <a:pPr lvl="1">
              <a:buFont typeface="Arial" panose="020B0604020202020204" pitchFamily="34" charset="0"/>
              <a:buChar char="•"/>
            </a:pPr>
            <a:r>
              <a:rPr lang="en-US" dirty="0"/>
              <a:t>Widening of Mousam River Bridges</a:t>
            </a:r>
          </a:p>
          <a:p>
            <a:pPr lvl="1">
              <a:buFont typeface="Arial" panose="020B0604020202020204" pitchFamily="34" charset="0"/>
              <a:buChar char="•"/>
            </a:pPr>
            <a:r>
              <a:rPr lang="en-US" dirty="0"/>
              <a:t>Multi-Use Path along Washington and River St from Riverside Ave to project limits</a:t>
            </a:r>
          </a:p>
          <a:p>
            <a:pPr>
              <a:buFont typeface="Arial" panose="020B0604020202020204" pitchFamily="34" charset="0"/>
              <a:buChar char="•"/>
            </a:pPr>
            <a:r>
              <a:rPr lang="en-US" dirty="0"/>
              <a:t> </a:t>
            </a:r>
            <a:r>
              <a:rPr lang="en-US" dirty="0">
                <a:solidFill>
                  <a:schemeClr val="accent1">
                    <a:lumMod val="50000"/>
                  </a:schemeClr>
                </a:solidFill>
              </a:rPr>
              <a:t>Cottage Street</a:t>
            </a:r>
          </a:p>
          <a:p>
            <a:pPr lvl="1">
              <a:buFont typeface="Arial" panose="020B0604020202020204" pitchFamily="34" charset="0"/>
              <a:buChar char="•"/>
            </a:pPr>
            <a:r>
              <a:rPr lang="en-US" dirty="0"/>
              <a:t>Roadway &amp; Sidewalk reconstruction</a:t>
            </a:r>
          </a:p>
          <a:p>
            <a:pPr lvl="1">
              <a:buFont typeface="Arial" panose="020B0604020202020204" pitchFamily="34" charset="0"/>
              <a:buChar char="•"/>
            </a:pPr>
            <a:r>
              <a:rPr lang="en-US" dirty="0" err="1"/>
              <a:t>Backcurb</a:t>
            </a:r>
            <a:r>
              <a:rPr lang="en-US" dirty="0"/>
              <a:t>/retaining wall reconstruction</a:t>
            </a:r>
          </a:p>
          <a:p>
            <a:pPr lvl="1">
              <a:buFont typeface="Arial" panose="020B0604020202020204" pitchFamily="34" charset="0"/>
              <a:buChar char="•"/>
            </a:pPr>
            <a:r>
              <a:rPr lang="en-US" dirty="0"/>
              <a:t>Drainage Improvements</a:t>
            </a:r>
          </a:p>
          <a:p>
            <a:pPr lvl="1">
              <a:buFont typeface="Arial" panose="020B0604020202020204" pitchFamily="34" charset="0"/>
              <a:buChar char="•"/>
            </a:pPr>
            <a:r>
              <a:rPr lang="en-US" dirty="0"/>
              <a:t>Signal Improvements </a:t>
            </a:r>
          </a:p>
          <a:p>
            <a:pPr lvl="1">
              <a:buFont typeface="Arial" panose="020B0604020202020204" pitchFamily="34" charset="0"/>
              <a:buChar char="•"/>
            </a:pPr>
            <a:r>
              <a:rPr lang="en-US" dirty="0"/>
              <a:t>New RRFB near St. Thomas School</a:t>
            </a:r>
          </a:p>
        </p:txBody>
      </p:sp>
      <p:sp>
        <p:nvSpPr>
          <p:cNvPr id="2" name="Text Placeholder 5">
            <a:extLst>
              <a:ext uri="{FF2B5EF4-FFF2-40B4-BE49-F238E27FC236}">
                <a16:creationId xmlns:a16="http://schemas.microsoft.com/office/drawing/2014/main" id="{77133D30-BE62-39EB-39EE-60C5C589DB67}"/>
              </a:ext>
            </a:extLst>
          </p:cNvPr>
          <p:cNvSpPr txBox="1">
            <a:spLocks/>
          </p:cNvSpPr>
          <p:nvPr/>
        </p:nvSpPr>
        <p:spPr>
          <a:xfrm>
            <a:off x="6096000" y="1175658"/>
            <a:ext cx="6002956" cy="4888712"/>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en-US" dirty="0">
                <a:solidFill>
                  <a:srgbClr val="FFFF00"/>
                </a:solidFill>
              </a:rPr>
              <a:t>William Oscar Emery Drive &amp; Riverside Avenue</a:t>
            </a:r>
          </a:p>
          <a:p>
            <a:pPr lvl="1">
              <a:buFont typeface="Arial" panose="020B0604020202020204" pitchFamily="34" charset="0"/>
              <a:buChar char="•"/>
            </a:pPr>
            <a:r>
              <a:rPr lang="en-US" dirty="0"/>
              <a:t>Roadway &amp; sidewalk reconstruction</a:t>
            </a:r>
          </a:p>
          <a:p>
            <a:pPr lvl="1">
              <a:buFont typeface="Arial" panose="020B0604020202020204" pitchFamily="34" charset="0"/>
              <a:buChar char="•"/>
            </a:pPr>
            <a:r>
              <a:rPr lang="en-US" dirty="0">
                <a:solidFill>
                  <a:schemeClr val="bg1"/>
                </a:solidFill>
              </a:rPr>
              <a:t>10-foot wide multi-use path along Riverside Ave &amp; William Oscar Emery Drive (pond side) for the project limits.</a:t>
            </a:r>
          </a:p>
          <a:p>
            <a:pPr lvl="1">
              <a:buFont typeface="Arial" panose="020B0604020202020204" pitchFamily="34" charset="0"/>
              <a:buChar char="•"/>
            </a:pPr>
            <a:r>
              <a:rPr lang="en-US" dirty="0">
                <a:solidFill>
                  <a:schemeClr val="bg1"/>
                </a:solidFill>
              </a:rPr>
              <a:t>Bump-outs to define limits of on-street parking.</a:t>
            </a:r>
          </a:p>
          <a:p>
            <a:pPr lvl="1">
              <a:buFont typeface="Arial" panose="020B0604020202020204" pitchFamily="34" charset="0"/>
              <a:buChar char="•"/>
            </a:pPr>
            <a:r>
              <a:rPr lang="en-US" dirty="0">
                <a:solidFill>
                  <a:schemeClr val="bg1"/>
                </a:solidFill>
              </a:rPr>
              <a:t>Replace the existing roundabout with a T-intersection that repurposes the area with additional green space.</a:t>
            </a:r>
          </a:p>
          <a:p>
            <a:pPr lvl="1">
              <a:buFont typeface="Arial" panose="020B0604020202020204" pitchFamily="34" charset="0"/>
              <a:buChar char="•"/>
            </a:pPr>
            <a:r>
              <a:rPr lang="en-US" dirty="0">
                <a:solidFill>
                  <a:schemeClr val="bg1"/>
                </a:solidFill>
              </a:rPr>
              <a:t>Large culvert replacement.</a:t>
            </a:r>
          </a:p>
          <a:p>
            <a:pPr lvl="1">
              <a:buFont typeface="Arial" panose="020B0604020202020204" pitchFamily="34" charset="0"/>
              <a:buChar char="•"/>
            </a:pPr>
            <a:r>
              <a:rPr lang="en-US" dirty="0">
                <a:solidFill>
                  <a:schemeClr val="bg1"/>
                </a:solidFill>
              </a:rPr>
              <a:t>Drainage improvements.</a:t>
            </a:r>
          </a:p>
          <a:p>
            <a:pPr lvl="1">
              <a:buFont typeface="Arial" panose="020B0604020202020204" pitchFamily="34" charset="0"/>
              <a:buChar char="•"/>
            </a:pPr>
            <a:r>
              <a:rPr lang="en-US" dirty="0">
                <a:solidFill>
                  <a:schemeClr val="bg1"/>
                </a:solidFill>
              </a:rPr>
              <a:t>Pedestrian scale lighting and landscaping. </a:t>
            </a:r>
          </a:p>
          <a:p>
            <a:pPr>
              <a:buFont typeface="Arial" panose="020B0604020202020204" pitchFamily="34" charset="0"/>
              <a:buChar char="•"/>
            </a:pPr>
            <a:r>
              <a:rPr lang="en-US" dirty="0"/>
              <a:t> </a:t>
            </a:r>
            <a:r>
              <a:rPr lang="en-US" dirty="0">
                <a:solidFill>
                  <a:srgbClr val="FFC000"/>
                </a:solidFill>
              </a:rPr>
              <a:t>Park and Ride</a:t>
            </a:r>
          </a:p>
          <a:p>
            <a:pPr lvl="1">
              <a:buFont typeface="Arial" panose="020B0604020202020204" pitchFamily="34" charset="0"/>
              <a:buChar char="•"/>
            </a:pPr>
            <a:r>
              <a:rPr lang="en-US" dirty="0"/>
              <a:t>Reconstruction of existing gravel parking lot.</a:t>
            </a:r>
          </a:p>
          <a:p>
            <a:pPr lvl="1">
              <a:buFont typeface="Arial" panose="020B0604020202020204" pitchFamily="34" charset="0"/>
              <a:buChar char="•"/>
            </a:pPr>
            <a:r>
              <a:rPr lang="en-US" dirty="0"/>
              <a:t>Drainage improvements.</a:t>
            </a:r>
          </a:p>
          <a:p>
            <a:pPr lvl="1">
              <a:buFont typeface="Arial" panose="020B0604020202020204" pitchFamily="34" charset="0"/>
              <a:buChar char="•"/>
            </a:pPr>
            <a:r>
              <a:rPr lang="en-US" dirty="0"/>
              <a:t>Sidewalk accommodations.</a:t>
            </a:r>
          </a:p>
          <a:p>
            <a:pPr lvl="1">
              <a:buFont typeface="Arial" panose="020B0604020202020204" pitchFamily="34" charset="0"/>
              <a:buChar char="•"/>
            </a:pPr>
            <a:r>
              <a:rPr lang="en-US" dirty="0"/>
              <a:t>Provisions for a new bus stop.</a:t>
            </a:r>
          </a:p>
          <a:p>
            <a:pPr lvl="1">
              <a:buFont typeface="Arial" panose="020B0604020202020204" pitchFamily="34" charset="0"/>
              <a:buChar char="•"/>
            </a:pPr>
            <a:r>
              <a:rPr lang="en-US" dirty="0"/>
              <a:t>Lighting and landscaping.</a:t>
            </a:r>
          </a:p>
          <a:p>
            <a:pPr lvl="1">
              <a:buFont typeface="Arial" panose="020B0604020202020204" pitchFamily="34" charset="0"/>
              <a:buChar char="•"/>
            </a:pPr>
            <a:endParaRPr lang="en-US" dirty="0"/>
          </a:p>
        </p:txBody>
      </p:sp>
      <p:pic>
        <p:nvPicPr>
          <p:cNvPr id="3" name="Picture 4" descr="https://www.vhb.com/Style%20Library/vhb/images/VHB_logo.png">
            <a:extLst>
              <a:ext uri="{FF2B5EF4-FFF2-40B4-BE49-F238E27FC236}">
                <a16:creationId xmlns:a16="http://schemas.microsoft.com/office/drawing/2014/main" id="{777B5A92-220D-BD32-B2D3-EE9DC7B50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8AB662-6857-B4D7-A49E-AFC0E1E34A1A}"/>
              </a:ext>
            </a:extLst>
          </p:cNvPr>
          <p:cNvPicPr>
            <a:picLocks noChangeAspect="1"/>
          </p:cNvPicPr>
          <p:nvPr/>
        </p:nvPicPr>
        <p:blipFill>
          <a:blip r:embed="rId4"/>
          <a:stretch>
            <a:fillRect/>
          </a:stretch>
        </p:blipFill>
        <p:spPr>
          <a:xfrm>
            <a:off x="905435" y="6417308"/>
            <a:ext cx="1004945" cy="431727"/>
          </a:xfrm>
          <a:prstGeom prst="rect">
            <a:avLst/>
          </a:prstGeom>
        </p:spPr>
      </p:pic>
    </p:spTree>
    <p:extLst>
      <p:ext uri="{BB962C8B-B14F-4D97-AF65-F5344CB8AC3E}">
        <p14:creationId xmlns:p14="http://schemas.microsoft.com/office/powerpoint/2010/main" val="48608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3192-82B8-4A1C-8D28-A8ECC319D033}"/>
              </a:ext>
            </a:extLst>
          </p:cNvPr>
          <p:cNvSpPr>
            <a:spLocks noGrp="1"/>
          </p:cNvSpPr>
          <p:nvPr>
            <p:ph type="title"/>
          </p:nvPr>
        </p:nvSpPr>
        <p:spPr>
          <a:xfrm>
            <a:off x="242597" y="274320"/>
            <a:ext cx="11793894" cy="1463040"/>
          </a:xfrm>
        </p:spPr>
        <p:txBody>
          <a:bodyPr>
            <a:normAutofit/>
          </a:bodyPr>
          <a:lstStyle/>
          <a:p>
            <a:r>
              <a:rPr lang="en-US" dirty="0"/>
              <a:t>Construction phasing</a:t>
            </a:r>
            <a:br>
              <a:rPr lang="en-US" dirty="0"/>
            </a:br>
            <a:endParaRPr lang="en-US" dirty="0"/>
          </a:p>
        </p:txBody>
      </p:sp>
      <p:pic>
        <p:nvPicPr>
          <p:cNvPr id="4" name="Picture 4" descr="https://www.vhb.com/Style%20Library/vhb/images/VHB_logo.png">
            <a:extLst>
              <a:ext uri="{FF2B5EF4-FFF2-40B4-BE49-F238E27FC236}">
                <a16:creationId xmlns:a16="http://schemas.microsoft.com/office/drawing/2014/main" id="{18377556-E483-44A9-BEB9-ED310BDE7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Map&#10;&#10;Description automatically generated">
            <a:extLst>
              <a:ext uri="{FF2B5EF4-FFF2-40B4-BE49-F238E27FC236}">
                <a16:creationId xmlns:a16="http://schemas.microsoft.com/office/drawing/2014/main" id="{77920480-B085-C8A6-C54C-28ECED1EE162}"/>
              </a:ext>
            </a:extLst>
          </p:cNvPr>
          <p:cNvPicPr>
            <a:picLocks noGrp="1" noChangeAspect="1"/>
          </p:cNvPicPr>
          <p:nvPr>
            <p:ph idx="1"/>
          </p:nvPr>
        </p:nvPicPr>
        <p:blipFill rotWithShape="1">
          <a:blip r:embed="rId3"/>
          <a:srcRect l="2627" t="15416" r="4972" b="9244"/>
          <a:stretch/>
        </p:blipFill>
        <p:spPr>
          <a:xfrm>
            <a:off x="5980215" y="1066797"/>
            <a:ext cx="4922801" cy="5194379"/>
          </a:xfrm>
        </p:spPr>
      </p:pic>
      <p:sp>
        <p:nvSpPr>
          <p:cNvPr id="14" name="Freeform: Shape 13">
            <a:extLst>
              <a:ext uri="{FF2B5EF4-FFF2-40B4-BE49-F238E27FC236}">
                <a16:creationId xmlns:a16="http://schemas.microsoft.com/office/drawing/2014/main" id="{5AB67888-80BD-A1BC-8BCB-E8344B7B40DF}"/>
              </a:ext>
            </a:extLst>
          </p:cNvPr>
          <p:cNvSpPr/>
          <p:nvPr/>
        </p:nvSpPr>
        <p:spPr>
          <a:xfrm>
            <a:off x="8364612" y="1433513"/>
            <a:ext cx="1314450" cy="1719262"/>
          </a:xfrm>
          <a:custGeom>
            <a:avLst/>
            <a:gdLst>
              <a:gd name="connsiteX0" fmla="*/ 1314450 w 1314450"/>
              <a:gd name="connsiteY0" fmla="*/ 0 h 1719262"/>
              <a:gd name="connsiteX1" fmla="*/ 1114425 w 1314450"/>
              <a:gd name="connsiteY1" fmla="*/ 295275 h 1719262"/>
              <a:gd name="connsiteX2" fmla="*/ 828675 w 1314450"/>
              <a:gd name="connsiteY2" fmla="*/ 704850 h 1719262"/>
              <a:gd name="connsiteX3" fmla="*/ 571500 w 1314450"/>
              <a:gd name="connsiteY3" fmla="*/ 1057275 h 1719262"/>
              <a:gd name="connsiteX4" fmla="*/ 366713 w 1314450"/>
              <a:gd name="connsiteY4" fmla="*/ 1338262 h 1719262"/>
              <a:gd name="connsiteX5" fmla="*/ 304800 w 1314450"/>
              <a:gd name="connsiteY5" fmla="*/ 1414462 h 1719262"/>
              <a:gd name="connsiteX6" fmla="*/ 133350 w 1314450"/>
              <a:gd name="connsiteY6" fmla="*/ 1643062 h 1719262"/>
              <a:gd name="connsiteX7" fmla="*/ 0 w 1314450"/>
              <a:gd name="connsiteY7" fmla="*/ 1719262 h 17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4450" h="1719262">
                <a:moveTo>
                  <a:pt x="1314450" y="0"/>
                </a:moveTo>
                <a:lnTo>
                  <a:pt x="1114425" y="295275"/>
                </a:lnTo>
                <a:lnTo>
                  <a:pt x="828675" y="704850"/>
                </a:lnTo>
                <a:lnTo>
                  <a:pt x="571500" y="1057275"/>
                </a:lnTo>
                <a:lnTo>
                  <a:pt x="366713" y="1338262"/>
                </a:lnTo>
                <a:lnTo>
                  <a:pt x="304800" y="1414462"/>
                </a:lnTo>
                <a:lnTo>
                  <a:pt x="133350" y="1643062"/>
                </a:lnTo>
                <a:lnTo>
                  <a:pt x="0" y="1719262"/>
                </a:lnTo>
              </a:path>
            </a:pathLst>
          </a:custGeom>
          <a:noFill/>
          <a:ln w="508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95F3F29-FE99-6354-D3A4-ED8B02C496AE}"/>
              </a:ext>
            </a:extLst>
          </p:cNvPr>
          <p:cNvCxnSpPr>
            <a:cxnSpLocks/>
          </p:cNvCxnSpPr>
          <p:nvPr/>
        </p:nvCxnSpPr>
        <p:spPr>
          <a:xfrm flipH="1" flipV="1">
            <a:off x="8474150" y="3009900"/>
            <a:ext cx="61912" cy="142875"/>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1834128C-7464-751D-0E7D-25C775F5132A}"/>
              </a:ext>
            </a:extLst>
          </p:cNvPr>
          <p:cNvSpPr/>
          <p:nvPr/>
        </p:nvSpPr>
        <p:spPr>
          <a:xfrm>
            <a:off x="8393187" y="3514725"/>
            <a:ext cx="257175" cy="671513"/>
          </a:xfrm>
          <a:custGeom>
            <a:avLst/>
            <a:gdLst>
              <a:gd name="connsiteX0" fmla="*/ 257175 w 257175"/>
              <a:gd name="connsiteY0" fmla="*/ 0 h 671513"/>
              <a:gd name="connsiteX1" fmla="*/ 257175 w 257175"/>
              <a:gd name="connsiteY1" fmla="*/ 90488 h 671513"/>
              <a:gd name="connsiteX2" fmla="*/ 209550 w 257175"/>
              <a:gd name="connsiteY2" fmla="*/ 219075 h 671513"/>
              <a:gd name="connsiteX3" fmla="*/ 166688 w 257175"/>
              <a:gd name="connsiteY3" fmla="*/ 352425 h 671513"/>
              <a:gd name="connsiteX4" fmla="*/ 114300 w 257175"/>
              <a:gd name="connsiteY4" fmla="*/ 509588 h 671513"/>
              <a:gd name="connsiteX5" fmla="*/ 95250 w 257175"/>
              <a:gd name="connsiteY5" fmla="*/ 581025 h 671513"/>
              <a:gd name="connsiteX6" fmla="*/ 57150 w 257175"/>
              <a:gd name="connsiteY6" fmla="*/ 623888 h 671513"/>
              <a:gd name="connsiteX7" fmla="*/ 0 w 257175"/>
              <a:gd name="connsiteY7" fmla="*/ 671513 h 6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671513">
                <a:moveTo>
                  <a:pt x="257175" y="0"/>
                </a:moveTo>
                <a:lnTo>
                  <a:pt x="257175" y="90488"/>
                </a:lnTo>
                <a:lnTo>
                  <a:pt x="209550" y="219075"/>
                </a:lnTo>
                <a:lnTo>
                  <a:pt x="166688" y="352425"/>
                </a:lnTo>
                <a:lnTo>
                  <a:pt x="114300" y="509588"/>
                </a:lnTo>
                <a:lnTo>
                  <a:pt x="95250" y="581025"/>
                </a:lnTo>
                <a:lnTo>
                  <a:pt x="57150" y="623888"/>
                </a:lnTo>
                <a:lnTo>
                  <a:pt x="0" y="671513"/>
                </a:lnTo>
              </a:path>
            </a:pathLst>
          </a:cu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EC195F1A-2679-574D-ACB0-45BEF936E97C}"/>
              </a:ext>
            </a:extLst>
          </p:cNvPr>
          <p:cNvSpPr/>
          <p:nvPr/>
        </p:nvSpPr>
        <p:spPr>
          <a:xfrm>
            <a:off x="8464625" y="4148138"/>
            <a:ext cx="481012" cy="428625"/>
          </a:xfrm>
          <a:custGeom>
            <a:avLst/>
            <a:gdLst>
              <a:gd name="connsiteX0" fmla="*/ 481012 w 481012"/>
              <a:gd name="connsiteY0" fmla="*/ 428625 h 428625"/>
              <a:gd name="connsiteX1" fmla="*/ 0 w 481012"/>
              <a:gd name="connsiteY1" fmla="*/ 0 h 428625"/>
            </a:gdLst>
            <a:ahLst/>
            <a:cxnLst>
              <a:cxn ang="0">
                <a:pos x="connsiteX0" y="connsiteY0"/>
              </a:cxn>
              <a:cxn ang="0">
                <a:pos x="connsiteX1" y="connsiteY1"/>
              </a:cxn>
            </a:cxnLst>
            <a:rect l="l" t="t" r="r" b="b"/>
            <a:pathLst>
              <a:path w="481012" h="428625">
                <a:moveTo>
                  <a:pt x="481012" y="428625"/>
                </a:moveTo>
                <a:lnTo>
                  <a:pt x="0" y="0"/>
                </a:lnTo>
              </a:path>
            </a:pathLst>
          </a:cu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A506046-0432-2C6F-8A61-30018039FA49}"/>
              </a:ext>
            </a:extLst>
          </p:cNvPr>
          <p:cNvSpPr/>
          <p:nvPr/>
        </p:nvSpPr>
        <p:spPr>
          <a:xfrm>
            <a:off x="8650362" y="3586163"/>
            <a:ext cx="66675" cy="9525"/>
          </a:xfrm>
          <a:custGeom>
            <a:avLst/>
            <a:gdLst>
              <a:gd name="connsiteX0" fmla="*/ 66675 w 66675"/>
              <a:gd name="connsiteY0" fmla="*/ 0 h 9525"/>
              <a:gd name="connsiteX1" fmla="*/ 0 w 66675"/>
              <a:gd name="connsiteY1" fmla="*/ 9525 h 9525"/>
            </a:gdLst>
            <a:ahLst/>
            <a:cxnLst>
              <a:cxn ang="0">
                <a:pos x="connsiteX0" y="connsiteY0"/>
              </a:cxn>
              <a:cxn ang="0">
                <a:pos x="connsiteX1" y="connsiteY1"/>
              </a:cxn>
            </a:cxnLst>
            <a:rect l="l" t="t" r="r" b="b"/>
            <a:pathLst>
              <a:path w="66675" h="9525">
                <a:moveTo>
                  <a:pt x="66675" y="0"/>
                </a:moveTo>
                <a:lnTo>
                  <a:pt x="0" y="9525"/>
                </a:lnTo>
              </a:path>
            </a:pathLst>
          </a:cu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5BBDF9B-1CA9-AAE5-4315-96CCDB616243}"/>
              </a:ext>
            </a:extLst>
          </p:cNvPr>
          <p:cNvSpPr/>
          <p:nvPr/>
        </p:nvSpPr>
        <p:spPr>
          <a:xfrm>
            <a:off x="7926462" y="3695700"/>
            <a:ext cx="966788" cy="1490663"/>
          </a:xfrm>
          <a:custGeom>
            <a:avLst/>
            <a:gdLst>
              <a:gd name="connsiteX0" fmla="*/ 966788 w 966788"/>
              <a:gd name="connsiteY0" fmla="*/ 1490663 h 1490663"/>
              <a:gd name="connsiteX1" fmla="*/ 504825 w 966788"/>
              <a:gd name="connsiteY1" fmla="*/ 571500 h 1490663"/>
              <a:gd name="connsiteX2" fmla="*/ 457200 w 966788"/>
              <a:gd name="connsiteY2" fmla="*/ 481013 h 1490663"/>
              <a:gd name="connsiteX3" fmla="*/ 319088 w 966788"/>
              <a:gd name="connsiteY3" fmla="*/ 319088 h 1490663"/>
              <a:gd name="connsiteX4" fmla="*/ 0 w 966788"/>
              <a:gd name="connsiteY4" fmla="*/ 0 h 1490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8" h="1490663">
                <a:moveTo>
                  <a:pt x="966788" y="1490663"/>
                </a:moveTo>
                <a:lnTo>
                  <a:pt x="504825" y="571500"/>
                </a:lnTo>
                <a:lnTo>
                  <a:pt x="457200" y="481013"/>
                </a:lnTo>
                <a:lnTo>
                  <a:pt x="319088" y="319088"/>
                </a:lnTo>
                <a:lnTo>
                  <a:pt x="0" y="0"/>
                </a:lnTo>
              </a:path>
            </a:pathLst>
          </a:cu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1422B9C3-B81E-8956-2A5A-A83C2EC9AD5A}"/>
              </a:ext>
            </a:extLst>
          </p:cNvPr>
          <p:cNvSpPr/>
          <p:nvPr/>
        </p:nvSpPr>
        <p:spPr>
          <a:xfrm>
            <a:off x="8602737" y="5167313"/>
            <a:ext cx="176213" cy="233362"/>
          </a:xfrm>
          <a:custGeom>
            <a:avLst/>
            <a:gdLst>
              <a:gd name="connsiteX0" fmla="*/ 28575 w 176213"/>
              <a:gd name="connsiteY0" fmla="*/ 233362 h 233362"/>
              <a:gd name="connsiteX1" fmla="*/ 0 w 176213"/>
              <a:gd name="connsiteY1" fmla="*/ 157162 h 233362"/>
              <a:gd name="connsiteX2" fmla="*/ 71438 w 176213"/>
              <a:gd name="connsiteY2" fmla="*/ 114300 h 233362"/>
              <a:gd name="connsiteX3" fmla="*/ 38100 w 176213"/>
              <a:gd name="connsiteY3" fmla="*/ 33337 h 233362"/>
              <a:gd name="connsiteX4" fmla="*/ 104775 w 176213"/>
              <a:gd name="connsiteY4" fmla="*/ 0 h 233362"/>
              <a:gd name="connsiteX5" fmla="*/ 176213 w 176213"/>
              <a:gd name="connsiteY5" fmla="*/ 142875 h 233362"/>
              <a:gd name="connsiteX6" fmla="*/ 28575 w 176213"/>
              <a:gd name="connsiteY6" fmla="*/ 233362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13" h="233362">
                <a:moveTo>
                  <a:pt x="28575" y="233362"/>
                </a:moveTo>
                <a:lnTo>
                  <a:pt x="0" y="157162"/>
                </a:lnTo>
                <a:lnTo>
                  <a:pt x="71438" y="114300"/>
                </a:lnTo>
                <a:lnTo>
                  <a:pt x="38100" y="33337"/>
                </a:lnTo>
                <a:lnTo>
                  <a:pt x="104775" y="0"/>
                </a:lnTo>
                <a:lnTo>
                  <a:pt x="176213" y="142875"/>
                </a:lnTo>
                <a:lnTo>
                  <a:pt x="28575" y="233362"/>
                </a:lnTo>
                <a:close/>
              </a:path>
            </a:pathLst>
          </a:custGeom>
          <a:solidFill>
            <a:srgbClr val="FFC000"/>
          </a:solid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5">
            <a:extLst>
              <a:ext uri="{FF2B5EF4-FFF2-40B4-BE49-F238E27FC236}">
                <a16:creationId xmlns:a16="http://schemas.microsoft.com/office/drawing/2014/main" id="{985A5BC4-322E-7DED-5423-EA9B9F44A834}"/>
              </a:ext>
            </a:extLst>
          </p:cNvPr>
          <p:cNvSpPr txBox="1">
            <a:spLocks/>
          </p:cNvSpPr>
          <p:nvPr/>
        </p:nvSpPr>
        <p:spPr>
          <a:xfrm>
            <a:off x="155509" y="1005840"/>
            <a:ext cx="5646887" cy="564512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en-US" dirty="0"/>
              <a:t> Step 1 – Cottage St. </a:t>
            </a:r>
            <a:r>
              <a:rPr lang="en-US" dirty="0">
                <a:solidFill>
                  <a:srgbClr val="00B0F0"/>
                </a:solidFill>
              </a:rPr>
              <a:t>(Blue)</a:t>
            </a:r>
            <a:endParaRPr lang="en-US" dirty="0">
              <a:solidFill>
                <a:srgbClr val="92D050"/>
              </a:solidFill>
            </a:endParaRPr>
          </a:p>
          <a:p>
            <a:pPr lvl="1">
              <a:buFont typeface="Arial" panose="020B0604020202020204" pitchFamily="34" charset="0"/>
              <a:buChar char="•"/>
            </a:pPr>
            <a:r>
              <a:rPr lang="en-US" dirty="0"/>
              <a:t>1-way EB from River St to June St</a:t>
            </a:r>
          </a:p>
          <a:p>
            <a:pPr lvl="1">
              <a:buFont typeface="Arial" panose="020B0604020202020204" pitchFamily="34" charset="0"/>
              <a:buChar char="•"/>
            </a:pPr>
            <a:r>
              <a:rPr lang="en-US" dirty="0"/>
              <a:t>Will require a WB detour</a:t>
            </a:r>
          </a:p>
          <a:p>
            <a:pPr lvl="1">
              <a:buFont typeface="Arial" panose="020B0604020202020204" pitchFamily="34" charset="0"/>
              <a:buChar char="•"/>
            </a:pPr>
            <a:r>
              <a:rPr lang="en-US" dirty="0"/>
              <a:t>Will require short-term closures at night for utilities</a:t>
            </a:r>
          </a:p>
          <a:p>
            <a:pPr>
              <a:buFont typeface="Arial" panose="020B0604020202020204" pitchFamily="34" charset="0"/>
              <a:buChar char="•"/>
            </a:pPr>
            <a:r>
              <a:rPr lang="en-US" dirty="0"/>
              <a:t> Step 2 – Downtown Improvements </a:t>
            </a:r>
            <a:r>
              <a:rPr lang="en-US" dirty="0">
                <a:solidFill>
                  <a:srgbClr val="FF0000"/>
                </a:solidFill>
              </a:rPr>
              <a:t>(Red)</a:t>
            </a:r>
          </a:p>
          <a:p>
            <a:pPr lvl="1">
              <a:buFont typeface="Arial" panose="020B0604020202020204" pitchFamily="34" charset="0"/>
              <a:buChar char="•"/>
            </a:pPr>
            <a:r>
              <a:rPr lang="en-US" dirty="0"/>
              <a:t>Until bump-outs are constructed shifted 2-way traffic is possible with loss of parking adjacent to the work area.</a:t>
            </a:r>
          </a:p>
          <a:p>
            <a:pPr lvl="1">
              <a:buFont typeface="Arial" panose="020B0604020202020204" pitchFamily="34" charset="0"/>
              <a:buChar char="•"/>
            </a:pPr>
            <a:r>
              <a:rPr lang="en-US" dirty="0"/>
              <a:t>1-way roadways with detours </a:t>
            </a:r>
          </a:p>
          <a:p>
            <a:pPr>
              <a:buFont typeface="Arial" panose="020B0604020202020204" pitchFamily="34" charset="0"/>
              <a:buChar char="•"/>
            </a:pPr>
            <a:r>
              <a:rPr lang="en-US" dirty="0"/>
              <a:t>Step 3 – Riverside Ave. &amp; William Oscar Emery Dr. </a:t>
            </a:r>
            <a:r>
              <a:rPr lang="en-US" dirty="0">
                <a:solidFill>
                  <a:srgbClr val="FFFF00"/>
                </a:solidFill>
              </a:rPr>
              <a:t>(Yellow)</a:t>
            </a:r>
            <a:endParaRPr lang="en-US" dirty="0">
              <a:solidFill>
                <a:srgbClr val="FF0000"/>
              </a:solidFill>
            </a:endParaRPr>
          </a:p>
          <a:p>
            <a:pPr lvl="1">
              <a:buFont typeface="Arial" panose="020B0604020202020204" pitchFamily="34" charset="0"/>
              <a:buChar char="•"/>
            </a:pPr>
            <a:r>
              <a:rPr lang="en-US" dirty="0"/>
              <a:t>Will be constructed with alternating 1-way closure or block-by-block roadway closures with local access only.</a:t>
            </a:r>
          </a:p>
          <a:p>
            <a:pPr>
              <a:buFont typeface="Arial" panose="020B0604020202020204" pitchFamily="34" charset="0"/>
              <a:buChar char="•"/>
            </a:pPr>
            <a:r>
              <a:rPr lang="en-US" dirty="0"/>
              <a:t> Park and Ride </a:t>
            </a:r>
            <a:r>
              <a:rPr lang="en-US" dirty="0">
                <a:solidFill>
                  <a:srgbClr val="FFC000"/>
                </a:solidFill>
              </a:rPr>
              <a:t>(Orange)</a:t>
            </a:r>
          </a:p>
          <a:p>
            <a:pPr lvl="1">
              <a:buFont typeface="Arial" panose="020B0604020202020204" pitchFamily="34" charset="0"/>
              <a:buChar char="•"/>
            </a:pPr>
            <a:r>
              <a:rPr lang="en-US" dirty="0"/>
              <a:t>Has a flexible schedule</a:t>
            </a:r>
          </a:p>
          <a:p>
            <a:pPr lvl="1">
              <a:buFont typeface="Arial" panose="020B0604020202020204" pitchFamily="34" charset="0"/>
              <a:buChar char="•"/>
            </a:pPr>
            <a:r>
              <a:rPr lang="en-US" dirty="0"/>
              <a:t>Will be done concurrently with one of the previous steps</a:t>
            </a:r>
          </a:p>
        </p:txBody>
      </p:sp>
      <p:sp>
        <p:nvSpPr>
          <p:cNvPr id="17" name="Freeform: Shape 16">
            <a:extLst>
              <a:ext uri="{FF2B5EF4-FFF2-40B4-BE49-F238E27FC236}">
                <a16:creationId xmlns:a16="http://schemas.microsoft.com/office/drawing/2014/main" id="{DB454D48-BF39-3EDF-DE1A-B56BC397945F}"/>
              </a:ext>
            </a:extLst>
          </p:cNvPr>
          <p:cNvSpPr/>
          <p:nvPr/>
        </p:nvSpPr>
        <p:spPr>
          <a:xfrm>
            <a:off x="7397751" y="1454151"/>
            <a:ext cx="1136650" cy="2393950"/>
          </a:xfrm>
          <a:custGeom>
            <a:avLst/>
            <a:gdLst>
              <a:gd name="connsiteX0" fmla="*/ 447675 w 447675"/>
              <a:gd name="connsiteY0" fmla="*/ 0 h 1616075"/>
              <a:gd name="connsiteX1" fmla="*/ 28575 w 447675"/>
              <a:gd name="connsiteY1" fmla="*/ 831850 h 1616075"/>
              <a:gd name="connsiteX2" fmla="*/ 0 w 447675"/>
              <a:gd name="connsiteY2" fmla="*/ 971550 h 1616075"/>
              <a:gd name="connsiteX3" fmla="*/ 155575 w 447675"/>
              <a:gd name="connsiteY3" fmla="*/ 1323975 h 1616075"/>
              <a:gd name="connsiteX4" fmla="*/ 320675 w 447675"/>
              <a:gd name="connsiteY4" fmla="*/ 1450975 h 1616075"/>
              <a:gd name="connsiteX5" fmla="*/ 355600 w 447675"/>
              <a:gd name="connsiteY5" fmla="*/ 1616075 h 1616075"/>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20675 w 1155700"/>
              <a:gd name="connsiteY4" fmla="*/ 1450975 h 2419350"/>
              <a:gd name="connsiteX5" fmla="*/ 1155700 w 1155700"/>
              <a:gd name="connsiteY5" fmla="*/ 2419350 h 2419350"/>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20675 w 1155700"/>
              <a:gd name="connsiteY4" fmla="*/ 1450975 h 2419350"/>
              <a:gd name="connsiteX5" fmla="*/ 854074 w 1155700"/>
              <a:gd name="connsiteY5" fmla="*/ 2057399 h 2419350"/>
              <a:gd name="connsiteX6" fmla="*/ 1155700 w 1155700"/>
              <a:gd name="connsiteY6" fmla="*/ 2419350 h 2419350"/>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20675 w 1155700"/>
              <a:gd name="connsiteY4" fmla="*/ 1450975 h 2419350"/>
              <a:gd name="connsiteX5" fmla="*/ 898524 w 1155700"/>
              <a:gd name="connsiteY5" fmla="*/ 2095499 h 2419350"/>
              <a:gd name="connsiteX6" fmla="*/ 1155700 w 1155700"/>
              <a:gd name="connsiteY6" fmla="*/ 2419350 h 2419350"/>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20675 w 1155700"/>
              <a:gd name="connsiteY4" fmla="*/ 1450975 h 2419350"/>
              <a:gd name="connsiteX5" fmla="*/ 898524 w 1155700"/>
              <a:gd name="connsiteY5" fmla="*/ 2095499 h 2419350"/>
              <a:gd name="connsiteX6" fmla="*/ 1155700 w 1155700"/>
              <a:gd name="connsiteY6" fmla="*/ 2419350 h 2419350"/>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20675 w 1155700"/>
              <a:gd name="connsiteY4" fmla="*/ 1450975 h 2419350"/>
              <a:gd name="connsiteX5" fmla="*/ 898524 w 1155700"/>
              <a:gd name="connsiteY5" fmla="*/ 2095499 h 2419350"/>
              <a:gd name="connsiteX6" fmla="*/ 1155700 w 1155700"/>
              <a:gd name="connsiteY6" fmla="*/ 2419350 h 2419350"/>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20675 w 1155700"/>
              <a:gd name="connsiteY4" fmla="*/ 1450975 h 2419350"/>
              <a:gd name="connsiteX5" fmla="*/ 501649 w 1155700"/>
              <a:gd name="connsiteY5" fmla="*/ 1657349 h 2419350"/>
              <a:gd name="connsiteX6" fmla="*/ 898524 w 1155700"/>
              <a:gd name="connsiteY6" fmla="*/ 2095499 h 2419350"/>
              <a:gd name="connsiteX7" fmla="*/ 1155700 w 1155700"/>
              <a:gd name="connsiteY7" fmla="*/ 2419350 h 2419350"/>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20675 w 1155700"/>
              <a:gd name="connsiteY4" fmla="*/ 1450975 h 2419350"/>
              <a:gd name="connsiteX5" fmla="*/ 415924 w 1155700"/>
              <a:gd name="connsiteY5" fmla="*/ 1673224 h 2419350"/>
              <a:gd name="connsiteX6" fmla="*/ 898524 w 1155700"/>
              <a:gd name="connsiteY6" fmla="*/ 2095499 h 2419350"/>
              <a:gd name="connsiteX7" fmla="*/ 1155700 w 1155700"/>
              <a:gd name="connsiteY7" fmla="*/ 2419350 h 2419350"/>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20675 w 1155700"/>
              <a:gd name="connsiteY4" fmla="*/ 1450975 h 2419350"/>
              <a:gd name="connsiteX5" fmla="*/ 415924 w 1155700"/>
              <a:gd name="connsiteY5" fmla="*/ 1673224 h 2419350"/>
              <a:gd name="connsiteX6" fmla="*/ 898524 w 1155700"/>
              <a:gd name="connsiteY6" fmla="*/ 2095499 h 2419350"/>
              <a:gd name="connsiteX7" fmla="*/ 1155700 w 1155700"/>
              <a:gd name="connsiteY7" fmla="*/ 2419350 h 2419350"/>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20675 w 1155700"/>
              <a:gd name="connsiteY4" fmla="*/ 1450975 h 2419350"/>
              <a:gd name="connsiteX5" fmla="*/ 415924 w 1155700"/>
              <a:gd name="connsiteY5" fmla="*/ 1673224 h 2419350"/>
              <a:gd name="connsiteX6" fmla="*/ 898524 w 1155700"/>
              <a:gd name="connsiteY6" fmla="*/ 2095499 h 2419350"/>
              <a:gd name="connsiteX7" fmla="*/ 1155700 w 1155700"/>
              <a:gd name="connsiteY7" fmla="*/ 2419350 h 2419350"/>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20675 w 1155700"/>
              <a:gd name="connsiteY4" fmla="*/ 1450975 h 2419350"/>
              <a:gd name="connsiteX5" fmla="*/ 400049 w 1155700"/>
              <a:gd name="connsiteY5" fmla="*/ 1660524 h 2419350"/>
              <a:gd name="connsiteX6" fmla="*/ 898524 w 1155700"/>
              <a:gd name="connsiteY6" fmla="*/ 2095499 h 2419350"/>
              <a:gd name="connsiteX7" fmla="*/ 1155700 w 1155700"/>
              <a:gd name="connsiteY7" fmla="*/ 2419350 h 2419350"/>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11150 w 1155700"/>
              <a:gd name="connsiteY4" fmla="*/ 1438275 h 2419350"/>
              <a:gd name="connsiteX5" fmla="*/ 400049 w 1155700"/>
              <a:gd name="connsiteY5" fmla="*/ 1660524 h 2419350"/>
              <a:gd name="connsiteX6" fmla="*/ 898524 w 1155700"/>
              <a:gd name="connsiteY6" fmla="*/ 2095499 h 2419350"/>
              <a:gd name="connsiteX7" fmla="*/ 1155700 w 1155700"/>
              <a:gd name="connsiteY7" fmla="*/ 2419350 h 2419350"/>
              <a:gd name="connsiteX0" fmla="*/ 447675 w 1155700"/>
              <a:gd name="connsiteY0" fmla="*/ 0 h 2419350"/>
              <a:gd name="connsiteX1" fmla="*/ 28575 w 1155700"/>
              <a:gd name="connsiteY1" fmla="*/ 831850 h 2419350"/>
              <a:gd name="connsiteX2" fmla="*/ 0 w 1155700"/>
              <a:gd name="connsiteY2" fmla="*/ 971550 h 2419350"/>
              <a:gd name="connsiteX3" fmla="*/ 155575 w 1155700"/>
              <a:gd name="connsiteY3" fmla="*/ 1323975 h 2419350"/>
              <a:gd name="connsiteX4" fmla="*/ 311150 w 1155700"/>
              <a:gd name="connsiteY4" fmla="*/ 1438275 h 2419350"/>
              <a:gd name="connsiteX5" fmla="*/ 400049 w 1155700"/>
              <a:gd name="connsiteY5" fmla="*/ 1660524 h 2419350"/>
              <a:gd name="connsiteX6" fmla="*/ 898524 w 1155700"/>
              <a:gd name="connsiteY6" fmla="*/ 2095499 h 2419350"/>
              <a:gd name="connsiteX7" fmla="*/ 1155700 w 1155700"/>
              <a:gd name="connsiteY7" fmla="*/ 2419350 h 2419350"/>
              <a:gd name="connsiteX0" fmla="*/ 447675 w 1136650"/>
              <a:gd name="connsiteY0" fmla="*/ 0 h 2393950"/>
              <a:gd name="connsiteX1" fmla="*/ 28575 w 1136650"/>
              <a:gd name="connsiteY1" fmla="*/ 831850 h 2393950"/>
              <a:gd name="connsiteX2" fmla="*/ 0 w 1136650"/>
              <a:gd name="connsiteY2" fmla="*/ 971550 h 2393950"/>
              <a:gd name="connsiteX3" fmla="*/ 155575 w 1136650"/>
              <a:gd name="connsiteY3" fmla="*/ 1323975 h 2393950"/>
              <a:gd name="connsiteX4" fmla="*/ 311150 w 1136650"/>
              <a:gd name="connsiteY4" fmla="*/ 1438275 h 2393950"/>
              <a:gd name="connsiteX5" fmla="*/ 400049 w 1136650"/>
              <a:gd name="connsiteY5" fmla="*/ 1660524 h 2393950"/>
              <a:gd name="connsiteX6" fmla="*/ 898524 w 1136650"/>
              <a:gd name="connsiteY6" fmla="*/ 2095499 h 2393950"/>
              <a:gd name="connsiteX7" fmla="*/ 1136650 w 1136650"/>
              <a:gd name="connsiteY7" fmla="*/ 2393950 h 239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6650" h="2393950">
                <a:moveTo>
                  <a:pt x="447675" y="0"/>
                </a:moveTo>
                <a:lnTo>
                  <a:pt x="28575" y="831850"/>
                </a:lnTo>
                <a:lnTo>
                  <a:pt x="0" y="971550"/>
                </a:lnTo>
                <a:lnTo>
                  <a:pt x="155575" y="1323975"/>
                </a:lnTo>
                <a:lnTo>
                  <a:pt x="311150" y="1438275"/>
                </a:lnTo>
                <a:cubicBezTo>
                  <a:pt x="346604" y="1528762"/>
                  <a:pt x="316441" y="1534053"/>
                  <a:pt x="400049" y="1660524"/>
                </a:cubicBezTo>
                <a:cubicBezTo>
                  <a:pt x="515407" y="1764770"/>
                  <a:pt x="789516" y="1968499"/>
                  <a:pt x="898524" y="2095499"/>
                </a:cubicBezTo>
                <a:cubicBezTo>
                  <a:pt x="1012295" y="2282295"/>
                  <a:pt x="1086379" y="2333625"/>
                  <a:pt x="1136650" y="2393950"/>
                </a:cubicBezTo>
              </a:path>
            </a:pathLst>
          </a:cu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E68773E-6E20-938C-8463-B4A7AA5BFD54}"/>
              </a:ext>
            </a:extLst>
          </p:cNvPr>
          <p:cNvSpPr/>
          <p:nvPr/>
        </p:nvSpPr>
        <p:spPr>
          <a:xfrm>
            <a:off x="7191375" y="2346325"/>
            <a:ext cx="190500" cy="34925"/>
          </a:xfrm>
          <a:custGeom>
            <a:avLst/>
            <a:gdLst>
              <a:gd name="connsiteX0" fmla="*/ 0 w 190500"/>
              <a:gd name="connsiteY0" fmla="*/ 0 h 34925"/>
              <a:gd name="connsiteX1" fmla="*/ 190500 w 190500"/>
              <a:gd name="connsiteY1" fmla="*/ 34925 h 34925"/>
            </a:gdLst>
            <a:ahLst/>
            <a:cxnLst>
              <a:cxn ang="0">
                <a:pos x="connsiteX0" y="connsiteY0"/>
              </a:cxn>
              <a:cxn ang="0">
                <a:pos x="connsiteX1" y="connsiteY1"/>
              </a:cxn>
            </a:cxnLst>
            <a:rect l="l" t="t" r="r" b="b"/>
            <a:pathLst>
              <a:path w="190500" h="34925">
                <a:moveTo>
                  <a:pt x="0" y="0"/>
                </a:moveTo>
                <a:lnTo>
                  <a:pt x="190500" y="34925"/>
                </a:lnTo>
              </a:path>
            </a:pathLst>
          </a:cu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260DC52-D1DF-9C5E-77A9-CEB00D3C21AC}"/>
              </a:ext>
            </a:extLst>
          </p:cNvPr>
          <p:cNvSpPr/>
          <p:nvPr/>
        </p:nvSpPr>
        <p:spPr>
          <a:xfrm>
            <a:off x="7267575" y="2387600"/>
            <a:ext cx="107950" cy="63500"/>
          </a:xfrm>
          <a:custGeom>
            <a:avLst/>
            <a:gdLst>
              <a:gd name="connsiteX0" fmla="*/ 0 w 82550"/>
              <a:gd name="connsiteY0" fmla="*/ 47625 h 47625"/>
              <a:gd name="connsiteX1" fmla="*/ 82550 w 82550"/>
              <a:gd name="connsiteY1" fmla="*/ 0 h 47625"/>
              <a:gd name="connsiteX0" fmla="*/ 0 w 107950"/>
              <a:gd name="connsiteY0" fmla="*/ 63500 h 63500"/>
              <a:gd name="connsiteX1" fmla="*/ 107950 w 107950"/>
              <a:gd name="connsiteY1" fmla="*/ 0 h 63500"/>
            </a:gdLst>
            <a:ahLst/>
            <a:cxnLst>
              <a:cxn ang="0">
                <a:pos x="connsiteX0" y="connsiteY0"/>
              </a:cxn>
              <a:cxn ang="0">
                <a:pos x="connsiteX1" y="connsiteY1"/>
              </a:cxn>
            </a:cxnLst>
            <a:rect l="l" t="t" r="r" b="b"/>
            <a:pathLst>
              <a:path w="107950" h="63500">
                <a:moveTo>
                  <a:pt x="0" y="63500"/>
                </a:moveTo>
                <a:cubicBezTo>
                  <a:pt x="27517" y="47625"/>
                  <a:pt x="80433" y="15875"/>
                  <a:pt x="107950" y="0"/>
                </a:cubicBezTo>
              </a:path>
            </a:pathLst>
          </a:cu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667DD8-7EFB-F8EE-BA50-D85788199FEF}"/>
              </a:ext>
            </a:extLst>
          </p:cNvPr>
          <p:cNvPicPr>
            <a:picLocks noChangeAspect="1"/>
          </p:cNvPicPr>
          <p:nvPr/>
        </p:nvPicPr>
        <p:blipFill>
          <a:blip r:embed="rId4"/>
          <a:stretch>
            <a:fillRect/>
          </a:stretch>
        </p:blipFill>
        <p:spPr>
          <a:xfrm>
            <a:off x="905435" y="6417308"/>
            <a:ext cx="1004945" cy="431727"/>
          </a:xfrm>
          <a:prstGeom prst="rect">
            <a:avLst/>
          </a:prstGeom>
        </p:spPr>
      </p:pic>
    </p:spTree>
    <p:extLst>
      <p:ext uri="{BB962C8B-B14F-4D97-AF65-F5344CB8AC3E}">
        <p14:creationId xmlns:p14="http://schemas.microsoft.com/office/powerpoint/2010/main" val="154820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274320"/>
            <a:ext cx="9720072" cy="1463040"/>
          </a:xfrm>
        </p:spPr>
        <p:txBody>
          <a:bodyPr anchor="ctr">
            <a:normAutofit/>
          </a:bodyPr>
          <a:lstStyle/>
          <a:p>
            <a:r>
              <a:rPr lang="en-US" dirty="0"/>
              <a:t>Construction Schedule</a:t>
            </a:r>
          </a:p>
        </p:txBody>
      </p:sp>
      <p:pic>
        <p:nvPicPr>
          <p:cNvPr id="4" name="Picture 4" descr="https://www.vhb.com/Style%20Library/vhb/images/VHB_logo.png">
            <a:extLst>
              <a:ext uri="{FF2B5EF4-FFF2-40B4-BE49-F238E27FC236}">
                <a16:creationId xmlns:a16="http://schemas.microsoft.com/office/drawing/2014/main" id="{BB367F4C-4DC5-4AF2-89E2-C9AC35E55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chart&#10;&#10;AI-generated content may be incorrect.">
            <a:extLst>
              <a:ext uri="{FF2B5EF4-FFF2-40B4-BE49-F238E27FC236}">
                <a16:creationId xmlns:a16="http://schemas.microsoft.com/office/drawing/2014/main" id="{6BCBD50A-33D9-3FA7-1254-95B187F43837}"/>
              </a:ext>
            </a:extLst>
          </p:cNvPr>
          <p:cNvPicPr>
            <a:picLocks noChangeAspect="1"/>
          </p:cNvPicPr>
          <p:nvPr/>
        </p:nvPicPr>
        <p:blipFill>
          <a:blip r:embed="rId3"/>
          <a:srcRect l="4444" t="6798" r="8586" b="68888"/>
          <a:stretch>
            <a:fillRect/>
          </a:stretch>
        </p:blipFill>
        <p:spPr>
          <a:xfrm>
            <a:off x="109847" y="1570615"/>
            <a:ext cx="11951391" cy="2581835"/>
          </a:xfrm>
          <a:prstGeom prst="rect">
            <a:avLst/>
          </a:prstGeom>
        </p:spPr>
      </p:pic>
      <p:pic>
        <p:nvPicPr>
          <p:cNvPr id="6" name="Picture 5">
            <a:extLst>
              <a:ext uri="{FF2B5EF4-FFF2-40B4-BE49-F238E27FC236}">
                <a16:creationId xmlns:a16="http://schemas.microsoft.com/office/drawing/2014/main" id="{D2E5DFE6-4952-0CAF-8414-B2BF6FE98C57}"/>
              </a:ext>
            </a:extLst>
          </p:cNvPr>
          <p:cNvPicPr>
            <a:picLocks noChangeAspect="1"/>
          </p:cNvPicPr>
          <p:nvPr/>
        </p:nvPicPr>
        <p:blipFill>
          <a:blip r:embed="rId4"/>
          <a:stretch>
            <a:fillRect/>
          </a:stretch>
        </p:blipFill>
        <p:spPr>
          <a:xfrm>
            <a:off x="905435" y="6417308"/>
            <a:ext cx="1004945" cy="431727"/>
          </a:xfrm>
          <a:prstGeom prst="rect">
            <a:avLst/>
          </a:prstGeom>
        </p:spPr>
      </p:pic>
    </p:spTree>
    <p:extLst>
      <p:ext uri="{BB962C8B-B14F-4D97-AF65-F5344CB8AC3E}">
        <p14:creationId xmlns:p14="http://schemas.microsoft.com/office/powerpoint/2010/main" val="158489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F5B1F-4897-A6BD-D35B-3D0A08FD20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1B7B86-9FEB-90DF-2D12-54D4E463DFE0}"/>
              </a:ext>
            </a:extLst>
          </p:cNvPr>
          <p:cNvSpPr>
            <a:spLocks noGrp="1"/>
          </p:cNvSpPr>
          <p:nvPr>
            <p:ph type="title"/>
          </p:nvPr>
        </p:nvSpPr>
        <p:spPr>
          <a:xfrm>
            <a:off x="109847" y="240632"/>
            <a:ext cx="9720072" cy="765208"/>
          </a:xfrm>
        </p:spPr>
        <p:txBody>
          <a:bodyPr anchor="ctr">
            <a:normAutofit/>
          </a:bodyPr>
          <a:lstStyle/>
          <a:p>
            <a:r>
              <a:rPr lang="en-US" dirty="0"/>
              <a:t>Cottage street</a:t>
            </a:r>
          </a:p>
        </p:txBody>
      </p:sp>
      <p:pic>
        <p:nvPicPr>
          <p:cNvPr id="4" name="Picture 4" descr="https://www.vhb.com/Style%20Library/vhb/images/VHB_logo.png">
            <a:extLst>
              <a:ext uri="{FF2B5EF4-FFF2-40B4-BE49-F238E27FC236}">
                <a16:creationId xmlns:a16="http://schemas.microsoft.com/office/drawing/2014/main" id="{E55A87E2-16C1-46EF-8D2C-4AE6723C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3D711272-39E4-DA88-E999-9977FD374E0D}"/>
              </a:ext>
            </a:extLst>
          </p:cNvPr>
          <p:cNvSpPr txBox="1">
            <a:spLocks/>
          </p:cNvSpPr>
          <p:nvPr/>
        </p:nvSpPr>
        <p:spPr>
          <a:xfrm>
            <a:off x="320676" y="1175658"/>
            <a:ext cx="4001068" cy="512354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73038" indent="-173038">
              <a:buFont typeface="Arial" panose="020B0604020202020204" pitchFamily="34" charset="0"/>
              <a:buChar char="•"/>
              <a:tabLst>
                <a:tab pos="509588" algn="l"/>
              </a:tabLst>
            </a:pPr>
            <a:r>
              <a:rPr lang="en-US" dirty="0"/>
              <a:t>Spring </a:t>
            </a:r>
            <a:r>
              <a:rPr lang="en-US" dirty="0">
                <a:solidFill>
                  <a:schemeClr val="bg1"/>
                </a:solidFill>
              </a:rPr>
              <a:t>2027 to Summer 2028</a:t>
            </a:r>
          </a:p>
          <a:p>
            <a:pPr marL="173038" indent="-173038">
              <a:buFont typeface="Arial" panose="020B0604020202020204" pitchFamily="34" charset="0"/>
              <a:buChar char="•"/>
              <a:tabLst>
                <a:tab pos="509588" algn="l"/>
              </a:tabLst>
            </a:pPr>
            <a:r>
              <a:rPr lang="en-US" dirty="0">
                <a:solidFill>
                  <a:schemeClr val="bg1"/>
                </a:solidFill>
              </a:rPr>
              <a:t>Substantial Completion expected by end of 2027</a:t>
            </a:r>
          </a:p>
          <a:p>
            <a:pPr marL="173038" indent="-173038">
              <a:buFont typeface="Arial" panose="020B0604020202020204" pitchFamily="34" charset="0"/>
              <a:buChar char="•"/>
              <a:tabLst>
                <a:tab pos="509588" algn="l"/>
              </a:tabLst>
            </a:pPr>
            <a:r>
              <a:rPr lang="en-US" dirty="0">
                <a:solidFill>
                  <a:schemeClr val="bg1"/>
                </a:solidFill>
              </a:rPr>
              <a:t>One-way, EB only, from River St to June St.  WB detours along June, Grammar, and High St.</a:t>
            </a:r>
          </a:p>
          <a:p>
            <a:pPr marL="173038" indent="-173038">
              <a:buFont typeface="Arial" panose="020B0604020202020204" pitchFamily="34" charset="0"/>
              <a:buChar char="•"/>
              <a:tabLst>
                <a:tab pos="509588" algn="l"/>
              </a:tabLst>
            </a:pPr>
            <a:r>
              <a:rPr lang="en-US" dirty="0">
                <a:solidFill>
                  <a:schemeClr val="bg1"/>
                </a:solidFill>
              </a:rPr>
              <a:t>During the detour, signal timing changes may be required at the High, Washington, River St Intersection</a:t>
            </a:r>
          </a:p>
          <a:p>
            <a:pPr marL="173038" indent="-173038">
              <a:buFont typeface="Arial" panose="020B0604020202020204" pitchFamily="34" charset="0"/>
              <a:buChar char="•"/>
              <a:tabLst>
                <a:tab pos="509588" algn="l"/>
              </a:tabLst>
            </a:pPr>
            <a:r>
              <a:rPr lang="en-US" dirty="0">
                <a:solidFill>
                  <a:schemeClr val="bg1"/>
                </a:solidFill>
              </a:rPr>
              <a:t>There will be drainage improvements along portions of North Ave and High St</a:t>
            </a:r>
          </a:p>
        </p:txBody>
      </p:sp>
      <p:pic>
        <p:nvPicPr>
          <p:cNvPr id="3" name="Picture 2">
            <a:extLst>
              <a:ext uri="{FF2B5EF4-FFF2-40B4-BE49-F238E27FC236}">
                <a16:creationId xmlns:a16="http://schemas.microsoft.com/office/drawing/2014/main" id="{93B1A901-B80D-EB87-2333-5EBC6B2EAB8E}"/>
              </a:ext>
            </a:extLst>
          </p:cNvPr>
          <p:cNvPicPr>
            <a:picLocks noChangeAspect="1"/>
          </p:cNvPicPr>
          <p:nvPr/>
        </p:nvPicPr>
        <p:blipFill>
          <a:blip r:embed="rId3"/>
          <a:stretch>
            <a:fillRect/>
          </a:stretch>
        </p:blipFill>
        <p:spPr>
          <a:xfrm>
            <a:off x="905435" y="6417308"/>
            <a:ext cx="1004945" cy="431727"/>
          </a:xfrm>
          <a:prstGeom prst="rect">
            <a:avLst/>
          </a:prstGeom>
        </p:spPr>
      </p:pic>
      <p:pic>
        <p:nvPicPr>
          <p:cNvPr id="7" name="Picture 6" descr="A map of a city&#10;&#10;AI-generated content may be incorrect.">
            <a:extLst>
              <a:ext uri="{FF2B5EF4-FFF2-40B4-BE49-F238E27FC236}">
                <a16:creationId xmlns:a16="http://schemas.microsoft.com/office/drawing/2014/main" id="{0D13D17B-224C-7A59-8C91-FC04955C0645}"/>
              </a:ext>
            </a:extLst>
          </p:cNvPr>
          <p:cNvPicPr>
            <a:picLocks noChangeAspect="1"/>
          </p:cNvPicPr>
          <p:nvPr/>
        </p:nvPicPr>
        <p:blipFill>
          <a:blip r:embed="rId4"/>
          <a:srcRect l="34212" t="45621" r="23018" b="5491"/>
          <a:stretch>
            <a:fillRect/>
          </a:stretch>
        </p:blipFill>
        <p:spPr>
          <a:xfrm>
            <a:off x="4518969" y="869576"/>
            <a:ext cx="7341338" cy="5429830"/>
          </a:xfrm>
          <a:prstGeom prst="rect">
            <a:avLst/>
          </a:prstGeom>
        </p:spPr>
      </p:pic>
    </p:spTree>
    <p:extLst>
      <p:ext uri="{BB962C8B-B14F-4D97-AF65-F5344CB8AC3E}">
        <p14:creationId xmlns:p14="http://schemas.microsoft.com/office/powerpoint/2010/main" val="202272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A5460-3945-107F-1E54-1D63933058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7D136-4A6A-8DAA-B87F-02692B884242}"/>
              </a:ext>
            </a:extLst>
          </p:cNvPr>
          <p:cNvSpPr>
            <a:spLocks noGrp="1"/>
          </p:cNvSpPr>
          <p:nvPr>
            <p:ph type="title"/>
          </p:nvPr>
        </p:nvSpPr>
        <p:spPr>
          <a:xfrm>
            <a:off x="109847" y="299720"/>
            <a:ext cx="9720072" cy="652780"/>
          </a:xfrm>
        </p:spPr>
        <p:txBody>
          <a:bodyPr anchor="ctr">
            <a:normAutofit/>
          </a:bodyPr>
          <a:lstStyle/>
          <a:p>
            <a:r>
              <a:rPr lang="en-US" dirty="0"/>
              <a:t>Downtown Improvements</a:t>
            </a:r>
          </a:p>
        </p:txBody>
      </p:sp>
      <p:pic>
        <p:nvPicPr>
          <p:cNvPr id="4" name="Picture 4" descr="https://www.vhb.com/Style%20Library/vhb/images/VHB_logo.png">
            <a:extLst>
              <a:ext uri="{FF2B5EF4-FFF2-40B4-BE49-F238E27FC236}">
                <a16:creationId xmlns:a16="http://schemas.microsoft.com/office/drawing/2014/main" id="{1F26B1A1-100F-F799-8E83-959DF4138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47" y="6423177"/>
            <a:ext cx="694705" cy="37922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BEA8B27D-9FE9-38F3-229B-D3F655DE0C0F}"/>
              </a:ext>
            </a:extLst>
          </p:cNvPr>
          <p:cNvSpPr txBox="1">
            <a:spLocks/>
          </p:cNvSpPr>
          <p:nvPr/>
        </p:nvSpPr>
        <p:spPr>
          <a:xfrm>
            <a:off x="275852" y="874469"/>
            <a:ext cx="4001068" cy="5626739"/>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bg1">
                    <a:lumMod val="95000"/>
                  </a:schemeClr>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bg1">
                    <a:lumMod val="95000"/>
                  </a:schemeClr>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bg1">
                    <a:lumMod val="95000"/>
                  </a:schemeClr>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73038" indent="-173038">
              <a:buFont typeface="Arial" panose="020B0604020202020204" pitchFamily="34" charset="0"/>
              <a:buChar char="•"/>
              <a:tabLst>
                <a:tab pos="509588" algn="l"/>
              </a:tabLst>
            </a:pPr>
            <a:r>
              <a:rPr lang="en-US" dirty="0"/>
              <a:t>Spring </a:t>
            </a:r>
            <a:r>
              <a:rPr lang="en-US" dirty="0">
                <a:solidFill>
                  <a:schemeClr val="bg1"/>
                </a:solidFill>
              </a:rPr>
              <a:t>2028 to Fall 2029</a:t>
            </a:r>
          </a:p>
          <a:p>
            <a:pPr marL="173038" indent="-173038">
              <a:buFont typeface="Arial" panose="020B0604020202020204" pitchFamily="34" charset="0"/>
              <a:buChar char="•"/>
              <a:tabLst>
                <a:tab pos="509588" algn="l"/>
              </a:tabLst>
            </a:pPr>
            <a:r>
              <a:rPr lang="en-US" dirty="0">
                <a:solidFill>
                  <a:schemeClr val="bg1"/>
                </a:solidFill>
              </a:rPr>
              <a:t>Substantial Completion expected by Spring of 2029</a:t>
            </a:r>
          </a:p>
          <a:p>
            <a:pPr marL="173038" indent="-173038">
              <a:buFont typeface="Arial" panose="020B0604020202020204" pitchFamily="34" charset="0"/>
              <a:buChar char="•"/>
              <a:tabLst>
                <a:tab pos="509588" algn="l"/>
              </a:tabLst>
            </a:pPr>
            <a:r>
              <a:rPr lang="en-US" dirty="0">
                <a:solidFill>
                  <a:schemeClr val="bg1"/>
                </a:solidFill>
              </a:rPr>
              <a:t>One-way traffic on Main, Washington, and School St.</a:t>
            </a:r>
          </a:p>
          <a:p>
            <a:pPr marL="173038" indent="-173038">
              <a:buFont typeface="Arial" panose="020B0604020202020204" pitchFamily="34" charset="0"/>
              <a:buChar char="•"/>
              <a:tabLst>
                <a:tab pos="509588" algn="l"/>
              </a:tabLst>
            </a:pPr>
            <a:r>
              <a:rPr lang="en-US" dirty="0">
                <a:solidFill>
                  <a:schemeClr val="bg1"/>
                </a:solidFill>
              </a:rPr>
              <a:t>Washington St, between Main and School St, will remain two-way</a:t>
            </a:r>
          </a:p>
          <a:p>
            <a:pPr marL="173038" indent="-173038">
              <a:buFont typeface="Arial" panose="020B0604020202020204" pitchFamily="34" charset="0"/>
              <a:buChar char="•"/>
              <a:tabLst>
                <a:tab pos="509588" algn="l"/>
              </a:tabLst>
            </a:pPr>
            <a:r>
              <a:rPr lang="en-US" dirty="0">
                <a:solidFill>
                  <a:schemeClr val="bg1"/>
                </a:solidFill>
              </a:rPr>
              <a:t>During construction, signal timing changes may be required at multiple intersections</a:t>
            </a:r>
          </a:p>
          <a:p>
            <a:pPr marL="173038" indent="-173038">
              <a:buFont typeface="Arial" panose="020B0604020202020204" pitchFamily="34" charset="0"/>
              <a:buChar char="•"/>
              <a:tabLst>
                <a:tab pos="509588" algn="l"/>
              </a:tabLst>
            </a:pPr>
            <a:r>
              <a:rPr lang="en-US" dirty="0">
                <a:solidFill>
                  <a:schemeClr val="bg1"/>
                </a:solidFill>
              </a:rPr>
              <a:t>Change first block of Pioneer St to one-way away from Washington St</a:t>
            </a:r>
          </a:p>
          <a:p>
            <a:pPr marL="173038" indent="-173038">
              <a:buFont typeface="Arial" panose="020B0604020202020204" pitchFamily="34" charset="0"/>
              <a:buChar char="•"/>
              <a:tabLst>
                <a:tab pos="509588" algn="l"/>
              </a:tabLst>
            </a:pPr>
            <a:r>
              <a:rPr lang="en-US" dirty="0">
                <a:solidFill>
                  <a:schemeClr val="bg1"/>
                </a:solidFill>
              </a:rPr>
              <a:t>Temporarily extend School St one-way to Emery St</a:t>
            </a:r>
          </a:p>
          <a:p>
            <a:pPr marL="173038" indent="-173038">
              <a:buFont typeface="Arial" panose="020B0604020202020204" pitchFamily="34" charset="0"/>
              <a:buChar char="•"/>
              <a:tabLst>
                <a:tab pos="509588" algn="l"/>
              </a:tabLst>
            </a:pPr>
            <a:r>
              <a:rPr lang="en-US" dirty="0">
                <a:solidFill>
                  <a:schemeClr val="bg1"/>
                </a:solidFill>
              </a:rPr>
              <a:t>Change first block of Kimball and Twombley to one-way away from Main St</a:t>
            </a:r>
          </a:p>
        </p:txBody>
      </p:sp>
      <p:pic>
        <p:nvPicPr>
          <p:cNvPr id="3" name="Picture 2">
            <a:extLst>
              <a:ext uri="{FF2B5EF4-FFF2-40B4-BE49-F238E27FC236}">
                <a16:creationId xmlns:a16="http://schemas.microsoft.com/office/drawing/2014/main" id="{3BC36AA0-9777-A6F1-1A10-4A6D943C8F4C}"/>
              </a:ext>
            </a:extLst>
          </p:cNvPr>
          <p:cNvPicPr>
            <a:picLocks noChangeAspect="1"/>
          </p:cNvPicPr>
          <p:nvPr/>
        </p:nvPicPr>
        <p:blipFill>
          <a:blip r:embed="rId3"/>
          <a:stretch>
            <a:fillRect/>
          </a:stretch>
        </p:blipFill>
        <p:spPr>
          <a:xfrm>
            <a:off x="905435" y="6417308"/>
            <a:ext cx="1004945" cy="431727"/>
          </a:xfrm>
          <a:prstGeom prst="rect">
            <a:avLst/>
          </a:prstGeom>
        </p:spPr>
      </p:pic>
      <p:pic>
        <p:nvPicPr>
          <p:cNvPr id="7" name="Picture 6" descr="A map of a city&#10;&#10;AI-generated content may be incorrect.">
            <a:extLst>
              <a:ext uri="{FF2B5EF4-FFF2-40B4-BE49-F238E27FC236}">
                <a16:creationId xmlns:a16="http://schemas.microsoft.com/office/drawing/2014/main" id="{B2696376-01F1-5C52-764F-A10E6DDA2494}"/>
              </a:ext>
            </a:extLst>
          </p:cNvPr>
          <p:cNvPicPr>
            <a:picLocks noChangeAspect="1"/>
          </p:cNvPicPr>
          <p:nvPr/>
        </p:nvPicPr>
        <p:blipFill>
          <a:blip r:embed="rId4"/>
          <a:srcRect l="5340" t="28295" r="56005" b="26407"/>
          <a:stretch>
            <a:fillRect/>
          </a:stretch>
        </p:blipFill>
        <p:spPr>
          <a:xfrm>
            <a:off x="4576482" y="813279"/>
            <a:ext cx="7265895" cy="5509683"/>
          </a:xfrm>
          <a:prstGeom prst="rect">
            <a:avLst/>
          </a:prstGeom>
        </p:spPr>
      </p:pic>
    </p:spTree>
    <p:extLst>
      <p:ext uri="{BB962C8B-B14F-4D97-AF65-F5344CB8AC3E}">
        <p14:creationId xmlns:p14="http://schemas.microsoft.com/office/powerpoint/2010/main" val="162933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2">
      <a:dk1>
        <a:srgbClr val="262626"/>
      </a:dk1>
      <a:lt1>
        <a:sysClr val="window" lastClr="FFFFFF"/>
      </a:lt1>
      <a:dk2>
        <a:srgbClr val="335B74"/>
      </a:dk2>
      <a:lt2>
        <a:srgbClr val="DFE3E5"/>
      </a:lt2>
      <a:accent1>
        <a:srgbClr val="D1EEF9"/>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mainedot2019.potx" id="{20080BB7-3CC6-4549-80A2-10661286BFF0}" vid="{6950AFC4-B812-4F09-AD36-FFADD0471E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47B4234608A7418824C7D914CC62A4" ma:contentTypeVersion="13" ma:contentTypeDescription="Create a new document." ma:contentTypeScope="" ma:versionID="9314a5650da127e1152a5903f7c96246">
  <xsd:schema xmlns:xsd="http://www.w3.org/2001/XMLSchema" xmlns:xs="http://www.w3.org/2001/XMLSchema" xmlns:p="http://schemas.microsoft.com/office/2006/metadata/properties" xmlns:ns3="ac31ac6e-8afe-4c51-845f-9deadc1af90e" xmlns:ns4="f7b40a20-e3b3-40be-9120-a7a906d9dd82" targetNamespace="http://schemas.microsoft.com/office/2006/metadata/properties" ma:root="true" ma:fieldsID="ccbac25f67cdb4fc0c6026b3a0c53219" ns3:_="" ns4:_="">
    <xsd:import namespace="ac31ac6e-8afe-4c51-845f-9deadc1af90e"/>
    <xsd:import namespace="f7b40a20-e3b3-40be-9120-a7a906d9dd8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31ac6e-8afe-4c51-845f-9deadc1af9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b40a20-e3b3-40be-9120-a7a906d9dd8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53155D-AAD0-453C-A497-D4F970426C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31ac6e-8afe-4c51-845f-9deadc1af90e"/>
    <ds:schemaRef ds:uri="f7b40a20-e3b3-40be-9120-a7a906d9dd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F10A34-1709-4A68-B37A-67F960680656}">
  <ds:schemaRefs>
    <ds:schemaRef ds:uri="http://schemas.microsoft.com/sharepoint/v3/contenttype/forms"/>
  </ds:schemaRefs>
</ds:datastoreItem>
</file>

<file path=customXml/itemProps3.xml><?xml version="1.0" encoding="utf-8"?>
<ds:datastoreItem xmlns:ds="http://schemas.openxmlformats.org/officeDocument/2006/customXml" ds:itemID="{7D662830-EFE3-494A-A416-110425999796}">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7b40a20-e3b3-40be-9120-a7a906d9dd82"/>
    <ds:schemaRef ds:uri="http://purl.org/dc/terms/"/>
    <ds:schemaRef ds:uri="ac31ac6e-8afe-4c51-845f-9deadc1af90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4264</TotalTime>
  <Words>1236</Words>
  <Application>Microsoft Office PowerPoint</Application>
  <PresentationFormat>Widescreen</PresentationFormat>
  <Paragraphs>141</Paragraphs>
  <Slides>15</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Aptos</vt:lpstr>
      <vt:lpstr>Arial</vt:lpstr>
      <vt:lpstr>Century Gothic</vt:lpstr>
      <vt:lpstr>Courier New</vt:lpstr>
      <vt:lpstr>Times New Roman</vt:lpstr>
      <vt:lpstr>Tw Cen MT</vt:lpstr>
      <vt:lpstr>Tw Cen MT Condensed</vt:lpstr>
      <vt:lpstr>Wingdings</vt:lpstr>
      <vt:lpstr>Wingdings 3</vt:lpstr>
      <vt:lpstr>Integral</vt:lpstr>
      <vt:lpstr>Sanford Downtown Raise Grant Improvement projects  </vt:lpstr>
      <vt:lpstr>Meeting Agenda</vt:lpstr>
      <vt:lpstr>Introductions of Project Design Teams &amp; Agenda</vt:lpstr>
      <vt:lpstr>Project Components</vt:lpstr>
      <vt:lpstr>Scope Refresher</vt:lpstr>
      <vt:lpstr>Construction phasing </vt:lpstr>
      <vt:lpstr>Construction Schedule</vt:lpstr>
      <vt:lpstr>Cottage street</vt:lpstr>
      <vt:lpstr>Downtown Improvements</vt:lpstr>
      <vt:lpstr>Riverside Avenue &amp; WOE Drive</vt:lpstr>
      <vt:lpstr>Emerson Street Park &amp; ride</vt:lpstr>
      <vt:lpstr>Project Timeline</vt:lpstr>
      <vt:lpstr>Construction Communications</vt:lpstr>
      <vt:lpstr>Project CONSTRUCTION Funding</vt:lpstr>
      <vt:lpstr>Questions/answers/thoughts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Town, Stillwater Ave Highway Reconstruction, Intersection Improvements, and Bridge Replacement</dc:title>
  <dc:creator>Walton, Cece</dc:creator>
  <cp:lastModifiedBy>Ethan Flynn</cp:lastModifiedBy>
  <cp:revision>92</cp:revision>
  <dcterms:created xsi:type="dcterms:W3CDTF">2020-07-14T21:37:44Z</dcterms:created>
  <dcterms:modified xsi:type="dcterms:W3CDTF">2025-11-13T19:26:00Z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0x0101004F47B4234608A7418824C7D914CC62A4</vt:lpwstr>
  </property>
</Properties>
</file>